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1" r:id="rId1"/>
  </p:sldMasterIdLst>
  <p:notesMasterIdLst>
    <p:notesMasterId r:id="rId87"/>
  </p:notesMasterIdLst>
  <p:sldIdLst>
    <p:sldId id="318" r:id="rId2"/>
    <p:sldId id="483" r:id="rId3"/>
    <p:sldId id="482" r:id="rId4"/>
    <p:sldId id="484" r:id="rId5"/>
    <p:sldId id="493" r:id="rId6"/>
    <p:sldId id="397" r:id="rId7"/>
    <p:sldId id="481" r:id="rId8"/>
    <p:sldId id="340" r:id="rId9"/>
    <p:sldId id="339" r:id="rId10"/>
    <p:sldId id="341" r:id="rId11"/>
    <p:sldId id="342" r:id="rId12"/>
    <p:sldId id="343" r:id="rId13"/>
    <p:sldId id="476" r:id="rId14"/>
    <p:sldId id="344" r:id="rId15"/>
    <p:sldId id="345" r:id="rId16"/>
    <p:sldId id="320" r:id="rId17"/>
    <p:sldId id="325" r:id="rId18"/>
    <p:sldId id="326" r:id="rId19"/>
    <p:sldId id="327" r:id="rId20"/>
    <p:sldId id="328" r:id="rId21"/>
    <p:sldId id="329" r:id="rId22"/>
    <p:sldId id="485" r:id="rId23"/>
    <p:sldId id="330" r:id="rId24"/>
    <p:sldId id="486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487" r:id="rId33"/>
    <p:sldId id="338" r:id="rId34"/>
    <p:sldId id="407" r:id="rId35"/>
    <p:sldId id="490" r:id="rId36"/>
    <p:sldId id="489" r:id="rId37"/>
    <p:sldId id="368" r:id="rId38"/>
    <p:sldId id="416" r:id="rId39"/>
    <p:sldId id="488" r:id="rId40"/>
    <p:sldId id="371" r:id="rId41"/>
    <p:sldId id="410" r:id="rId42"/>
    <p:sldId id="421" r:id="rId43"/>
    <p:sldId id="492" r:id="rId44"/>
    <p:sldId id="422" r:id="rId45"/>
    <p:sldId id="414" r:id="rId46"/>
    <p:sldId id="415" r:id="rId47"/>
    <p:sldId id="491" r:id="rId48"/>
    <p:sldId id="376" r:id="rId49"/>
    <p:sldId id="384" r:id="rId50"/>
    <p:sldId id="424" r:id="rId51"/>
    <p:sldId id="428" r:id="rId52"/>
    <p:sldId id="429" r:id="rId53"/>
    <p:sldId id="460" r:id="rId54"/>
    <p:sldId id="461" r:id="rId55"/>
    <p:sldId id="462" r:id="rId56"/>
    <p:sldId id="463" r:id="rId57"/>
    <p:sldId id="464" r:id="rId58"/>
    <p:sldId id="495" r:id="rId59"/>
    <p:sldId id="496" r:id="rId60"/>
    <p:sldId id="465" r:id="rId61"/>
    <p:sldId id="466" r:id="rId62"/>
    <p:sldId id="467" r:id="rId63"/>
    <p:sldId id="469" r:id="rId64"/>
    <p:sldId id="459" r:id="rId65"/>
    <p:sldId id="468" r:id="rId66"/>
    <p:sldId id="452" r:id="rId67"/>
    <p:sldId id="453" r:id="rId68"/>
    <p:sldId id="454" r:id="rId69"/>
    <p:sldId id="455" r:id="rId70"/>
    <p:sldId id="456" r:id="rId71"/>
    <p:sldId id="457" r:id="rId72"/>
    <p:sldId id="458" r:id="rId73"/>
    <p:sldId id="470" r:id="rId74"/>
    <p:sldId id="471" r:id="rId75"/>
    <p:sldId id="472" r:id="rId76"/>
    <p:sldId id="473" r:id="rId77"/>
    <p:sldId id="474" r:id="rId78"/>
    <p:sldId id="447" r:id="rId79"/>
    <p:sldId id="448" r:id="rId80"/>
    <p:sldId id="449" r:id="rId81"/>
    <p:sldId id="450" r:id="rId82"/>
    <p:sldId id="477" r:id="rId83"/>
    <p:sldId id="478" r:id="rId84"/>
    <p:sldId id="479" r:id="rId85"/>
    <p:sldId id="480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2] [2]" lastIdx="1" clrIdx="2">
    <p:extLst/>
  </p:cmAuthor>
  <p:cmAuthor id="4" name="Microsoft Office User" initials="Office [2]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7"/>
    <p:restoredTop sz="93750"/>
  </p:normalViewPr>
  <p:slideViewPr>
    <p:cSldViewPr snapToGrid="0" snapToObjects="1">
      <p:cViewPr>
        <p:scale>
          <a:sx n="88" d="100"/>
          <a:sy n="88" d="100"/>
        </p:scale>
        <p:origin x="1128" y="600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commentAuthors" Target="commentAuthors.xml"/><Relationship Id="rId8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Relationship Id="rId2" Type="http://schemas.openxmlformats.org/officeDocument/2006/relationships/image" Target="../media/image1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Relationship Id="rId2" Type="http://schemas.openxmlformats.org/officeDocument/2006/relationships/image" Target="../media/image1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36B18-74CE-9D4F-81AF-719DF4FD712D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C6C5F-2519-1B4F-BEC9-BDE26CB2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9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3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4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10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7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3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8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8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www.research.att.com</a:t>
            </a:r>
            <a:r>
              <a:rPr lang="en-US" dirty="0"/>
              <a:t>/articles/</a:t>
            </a:r>
            <a:r>
              <a:rPr lang="en-US" dirty="0" err="1"/>
              <a:t>featured_stories</a:t>
            </a:r>
            <a:r>
              <a:rPr lang="en-US" dirty="0"/>
              <a:t>/2012_10/201210_StorEbook.html?fbid=</a:t>
            </a:r>
            <a:r>
              <a:rPr lang="en-US" dirty="0" err="1"/>
              <a:t>dKukkzHjbdh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devblogs.nvidia.com</a:t>
            </a:r>
            <a:r>
              <a:rPr lang="en-US" dirty="0"/>
              <a:t>/</a:t>
            </a:r>
            <a:r>
              <a:rPr lang="en-US" dirty="0" err="1"/>
              <a:t>parallelforall</a:t>
            </a:r>
            <a:r>
              <a:rPr lang="en-US" dirty="0"/>
              <a:t>/introduction-neural-machine-translation-gpus-part-3/</a:t>
            </a:r>
          </a:p>
          <a:p>
            <a:r>
              <a:rPr lang="en-US" dirty="0"/>
              <a:t>http://</a:t>
            </a:r>
            <a:r>
              <a:rPr lang="en-US" dirty="0" err="1"/>
              <a:t>www.ironpython.info</a:t>
            </a:r>
            <a:r>
              <a:rPr lang="en-US" dirty="0"/>
              <a:t>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Basic_Handwriting_Recognition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84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6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93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4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1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5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32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89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61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0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61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82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674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4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9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8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7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1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50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44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69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765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26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0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081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916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000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4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56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189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7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938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073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95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2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66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924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013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16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82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15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51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6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07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359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40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15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94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3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30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98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40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48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75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279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203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32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52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84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46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561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3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</a:t>
            </a: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Data </a:t>
            </a: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Mark Glickman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2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5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towardsdatascience.com/build-a-handwritten-text-recognition-system-using-tensorflow-2326a3487cd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9.tif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tiff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tiff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5" Type="http://schemas.openxmlformats.org/officeDocument/2006/relationships/image" Target="../media/image6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69.png"/><Relationship Id="rId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robbiebarrat/rapping-neural-network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6.jpeg"/><Relationship Id="rId7" Type="http://schemas.microsoft.com/office/2007/relationships/hdphoto" Target="../media/hdphoto1.wdp"/><Relationship Id="rId8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6.jpeg"/><Relationship Id="rId7" Type="http://schemas.microsoft.com/office/2007/relationships/hdphoto" Target="../media/hdphoto1.wdp"/><Relationship Id="rId8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6.jpeg"/><Relationship Id="rId7" Type="http://schemas.microsoft.com/office/2007/relationships/hdphoto" Target="../media/hdphoto1.wdp"/><Relationship Id="rId8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6.jpeg"/><Relationship Id="rId7" Type="http://schemas.microsoft.com/office/2007/relationships/hdphoto" Target="../media/hdphoto1.wdp"/><Relationship Id="rId8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6.jpeg"/><Relationship Id="rId7" Type="http://schemas.microsoft.com/office/2007/relationships/hdphoto" Target="../media/hdphoto1.wdp"/><Relationship Id="rId8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9662" TargetMode="External"/><Relationship Id="rId4" Type="http://schemas.openxmlformats.org/officeDocument/2006/relationships/hyperlink" Target="https://arxiv.org/abs/1611.03477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0" Type="http://schemas.openxmlformats.org/officeDocument/2006/relationships/hyperlink" Target="NULL" TargetMode="External"/><Relationship Id="rId11" Type="http://schemas.openxmlformats.org/officeDocument/2006/relationships/hyperlink" Target="https://www.microsoft.com/en-us/research/wp-content/uploads/2015/04/icassp2015_fanbo_1009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8.png"/><Relationship Id="rId4" Type="http://schemas.openxmlformats.org/officeDocument/2006/relationships/image" Target="../media/image64.png"/><Relationship Id="rId5" Type="http://schemas.openxmlformats.org/officeDocument/2006/relationships/image" Target="../media/image85.png"/><Relationship Id="rId6" Type="http://schemas.openxmlformats.org/officeDocument/2006/relationships/image" Target="../media/image88.png"/><Relationship Id="rId7" Type="http://schemas.openxmlformats.org/officeDocument/2006/relationships/image" Target="../media/image67.png"/><Relationship Id="rId8" Type="http://schemas.openxmlformats.org/officeDocument/2006/relationships/image" Target="../media/image70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Relationship Id="rId10" Type="http://schemas.openxmlformats.org/officeDocument/2006/relationships/image" Target="../media/image84.png"/><Relationship Id="rId11" Type="http://schemas.openxmlformats.org/officeDocument/2006/relationships/image" Target="../media/image88.png"/><Relationship Id="rId12" Type="http://schemas.openxmlformats.org/officeDocument/2006/relationships/image" Target="../media/image67.png"/><Relationship Id="rId13" Type="http://schemas.openxmlformats.org/officeDocument/2006/relationships/image" Target="../media/image70.png"/><Relationship Id="rId14" Type="http://schemas.openxmlformats.org/officeDocument/2006/relationships/image" Target="../media/image91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96.png"/><Relationship Id="rId7" Type="http://schemas.openxmlformats.org/officeDocument/2006/relationships/image" Target="../media/image89.png"/><Relationship Id="rId8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3.png"/><Relationship Id="rId12" Type="http://schemas.openxmlformats.org/officeDocument/2006/relationships/image" Target="../media/image88.png"/><Relationship Id="rId13" Type="http://schemas.openxmlformats.org/officeDocument/2006/relationships/image" Target="../media/image13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92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70.png"/><Relationship Id="rId9" Type="http://schemas.openxmlformats.org/officeDocument/2006/relationships/image" Target="../media/image131.png"/><Relationship Id="rId10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5.png"/><Relationship Id="rId12" Type="http://schemas.openxmlformats.org/officeDocument/2006/relationships/image" Target="../media/image89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Relationship Id="rId18" Type="http://schemas.openxmlformats.org/officeDocument/2006/relationships/image" Target="../media/image138.png"/><Relationship Id="rId19" Type="http://schemas.openxmlformats.org/officeDocument/2006/relationships/image" Target="../media/image13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Relationship Id="rId6" Type="http://schemas.openxmlformats.org/officeDocument/2006/relationships/image" Target="../media/image88.png"/><Relationship Id="rId7" Type="http://schemas.openxmlformats.org/officeDocument/2006/relationships/image" Target="../media/image67.png"/><Relationship Id="rId8" Type="http://schemas.openxmlformats.org/officeDocument/2006/relationships/image" Target="../media/image70.png"/><Relationship Id="rId9" Type="http://schemas.openxmlformats.org/officeDocument/2006/relationships/image" Target="../media/image91.png"/><Relationship Id="rId10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4" Type="http://schemas.openxmlformats.org/officeDocument/2006/relationships/image" Target="../media/image960.png"/><Relationship Id="rId5" Type="http://schemas.openxmlformats.org/officeDocument/2006/relationships/image" Target="../media/image97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4" Type="http://schemas.openxmlformats.org/officeDocument/2006/relationships/image" Target="../media/image900.png"/><Relationship Id="rId5" Type="http://schemas.openxmlformats.org/officeDocument/2006/relationships/image" Target="../media/image910.png"/><Relationship Id="rId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90.png"/><Relationship Id="rId5" Type="http://schemas.openxmlformats.org/officeDocument/2006/relationships/image" Target="../media/image900.png"/><Relationship Id="rId6" Type="http://schemas.openxmlformats.org/officeDocument/2006/relationships/image" Target="../media/image910.png"/><Relationship Id="rId7" Type="http://schemas.openxmlformats.org/officeDocument/2006/relationships/image" Target="../media/image920.png"/><Relationship Id="rId8" Type="http://schemas.openxmlformats.org/officeDocument/2006/relationships/image" Target="../media/image930.png"/><Relationship Id="rId9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5" Type="http://schemas.openxmlformats.org/officeDocument/2006/relationships/image" Target="../media/image900.png"/><Relationship Id="rId7" Type="http://schemas.openxmlformats.org/officeDocument/2006/relationships/image" Target="../media/image920.png"/><Relationship Id="rId9" Type="http://schemas.openxmlformats.org/officeDocument/2006/relationships/image" Target="../media/image940.png"/><Relationship Id="rId10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4" Type="http://schemas.openxmlformats.org/officeDocument/2006/relationships/image" Target="../media/image153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51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5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4" Type="http://schemas.openxmlformats.org/officeDocument/2006/relationships/image" Target="../media/image153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54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52.emf"/><Relationship Id="rId9" Type="http://schemas.openxmlformats.org/officeDocument/2006/relationships/image" Target="../media/image15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Lecture </a:t>
            </a:r>
            <a:r>
              <a:rPr lang="en-US" sz="3600" dirty="0" smtClean="0"/>
              <a:t>10: </a:t>
            </a:r>
            <a:r>
              <a:rPr lang="en-US" sz="3600" dirty="0" smtClean="0"/>
              <a:t>Recurrent </a:t>
            </a:r>
            <a:r>
              <a:rPr lang="en-US" sz="3600" dirty="0"/>
              <a:t>Neural </a:t>
            </a:r>
            <a:r>
              <a:rPr lang="en-US" sz="3600" dirty="0" smtClean="0"/>
              <a:t>Networks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 NN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NOT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10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9B00B1A-553E-6F4C-ABDD-0365D1484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65" t="51947" r="-599" b="6121"/>
          <a:stretch/>
        </p:blipFill>
        <p:spPr>
          <a:xfrm>
            <a:off x="1984784" y="3092877"/>
            <a:ext cx="1273997" cy="1654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23D1562-B401-9E41-9FC7-D78D531C1D2A}"/>
              </a:ext>
            </a:extLst>
          </p:cNvPr>
          <p:cNvSpPr/>
          <p:nvPr/>
        </p:nvSpPr>
        <p:spPr>
          <a:xfrm>
            <a:off x="2435540" y="3074475"/>
            <a:ext cx="1282700" cy="16725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049FFA9A-5703-114E-92EB-10A264FABECB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IT?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xmlns="" id="{C7EE8C18-F741-004F-8552-42205F55CB2A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xmlns="" id="{F778F3B1-3785-904D-A8AB-9B482BE14C39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48512EF-45E9-CB45-9A31-F9865EB62EFD}"/>
              </a:ext>
            </a:extLst>
          </p:cNvPr>
          <p:cNvSpPr txBox="1"/>
          <p:nvPr/>
        </p:nvSpPr>
        <p:spPr>
          <a:xfrm>
            <a:off x="7866027" y="3400062"/>
            <a:ext cx="4122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Karla" pitchFamily="2" charset="0"/>
                <a:ea typeface="Karla" pitchFamily="2" charset="0"/>
              </a:rPr>
              <a:t>?</a:t>
            </a:r>
            <a:endParaRPr lang="en-US" sz="5400" dirty="0"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0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previous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E8895803-A369-9540-BE87-B14E7F6D97DB}"/>
              </a:ext>
            </a:extLst>
          </p:cNvPr>
          <p:cNvCxnSpPr>
            <a:cxnSpLocks/>
          </p:cNvCxnSpPr>
          <p:nvPr/>
        </p:nvCxnSpPr>
        <p:spPr>
          <a:xfrm>
            <a:off x="2720715" y="4344383"/>
            <a:ext cx="64832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975D823-71C4-594E-A792-00D6C5D732B8}"/>
              </a:ext>
            </a:extLst>
          </p:cNvPr>
          <p:cNvSpPr txBox="1"/>
          <p:nvPr/>
        </p:nvSpPr>
        <p:spPr>
          <a:xfrm>
            <a:off x="8896661" y="4414603"/>
            <a:ext cx="117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Time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94134" y="2423429"/>
            <a:ext cx="5070519" cy="1654140"/>
            <a:chOff x="3194134" y="2423429"/>
            <a:chExt cx="5070519" cy="16541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616739" y="2425957"/>
            <a:ext cx="1733456" cy="1672542"/>
            <a:chOff x="1984784" y="3074475"/>
            <a:chExt cx="1733456" cy="167254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1984784" y="3092877"/>
              <a:ext cx="1273997" cy="165414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23D1562-B401-9E41-9FC7-D78D531C1D2A}"/>
                </a:ext>
              </a:extLst>
            </p:cNvPr>
            <p:cNvSpPr/>
            <p:nvPr/>
          </p:nvSpPr>
          <p:spPr>
            <a:xfrm>
              <a:off x="2435540" y="3074475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4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12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xmlns="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xmlns="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Karla" pitchFamily="2" charset="0"/>
                  <a:ea typeface="Karla" pitchFamily="2" charset="0"/>
                </a:rPr>
                <a:t>NN</a:t>
              </a:r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pitchFamily="2" charset="0"/>
                <a:ea typeface="Karla" pitchFamily="2" charset="0"/>
              </a:rPr>
              <a:t>George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xmlns="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844194" y="1401762"/>
            <a:ext cx="2782596" cy="907758"/>
            <a:chOff x="3194134" y="2423429"/>
            <a:chExt cx="5070519" cy="16541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7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13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xmlns="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xmlns="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Karla" pitchFamily="2" charset="0"/>
                  <a:ea typeface="Karla" pitchFamily="2" charset="0"/>
                </a:rPr>
                <a:t>NN</a:t>
              </a:r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pitchFamily="2" charset="0"/>
                <a:ea typeface="Karla" pitchFamily="2" charset="0"/>
              </a:rPr>
              <a:t>George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xmlns="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48512EF-45E9-CB45-9A31-F9865EB62EFD}"/>
              </a:ext>
            </a:extLst>
          </p:cNvPr>
          <p:cNvSpPr txBox="1"/>
          <p:nvPr/>
        </p:nvSpPr>
        <p:spPr>
          <a:xfrm>
            <a:off x="4894774" y="1386190"/>
            <a:ext cx="352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I have seen </a:t>
            </a:r>
            <a:r>
              <a:rPr lang="en-US" sz="2400" dirty="0" smtClean="0">
                <a:latin typeface="Karla" pitchFamily="2" charset="0"/>
                <a:ea typeface="Karla" pitchFamily="2" charset="0"/>
              </a:rPr>
              <a:t>George moving in </a:t>
            </a:r>
            <a:r>
              <a:rPr lang="en-US" sz="2400" dirty="0">
                <a:latin typeface="Karla" pitchFamily="2" charset="0"/>
                <a:ea typeface="Karla" pitchFamily="2" charset="0"/>
              </a:rPr>
              <a:t>this way before</a:t>
            </a:r>
            <a:r>
              <a:rPr lang="en-US" sz="2400" dirty="0" smtClean="0">
                <a:latin typeface="Karla" pitchFamily="2" charset="0"/>
                <a:ea typeface="Karla" pitchFamily="2" charset="0"/>
              </a:rPr>
              <a:t>.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="" xmlns:a16="http://schemas.microsoft.com/office/drawing/2014/main" id="{37D43A93-5616-DC40-946E-82DCB105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818" y="5486320"/>
            <a:ext cx="10051678" cy="970915"/>
          </a:xfrm>
        </p:spPr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recognize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data's sequential characteristics and use patterns to predict the next likely scenario.</a:t>
            </a:r>
          </a:p>
        </p:txBody>
      </p:sp>
    </p:spTree>
    <p:extLst>
      <p:ext uri="{BB962C8B-B14F-4D97-AF65-F5344CB8AC3E}">
        <p14:creationId xmlns:p14="http://schemas.microsoft.com/office/powerpoint/2010/main" val="1120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5083899"/>
            <a:ext cx="10146562" cy="970915"/>
          </a:xfrm>
        </p:spPr>
        <p:txBody>
          <a:bodyPr/>
          <a:lstStyle/>
          <a:p>
            <a:r>
              <a:rPr lang="en-US" sz="2400" dirty="0" smtClean="0"/>
              <a:t>Our model </a:t>
            </a:r>
            <a:r>
              <a:rPr lang="en-US" sz="2400" dirty="0"/>
              <a:t>requires context - or contextual information - to understand the subject (he) and the direct object (it) in the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xmlns="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xmlns="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B1B3F1-AFE3-C94B-BBD5-852D347914E9}"/>
              </a:ext>
            </a:extLst>
          </p:cNvPr>
          <p:cNvSpPr txBox="1"/>
          <p:nvPr/>
        </p:nvSpPr>
        <p:spPr>
          <a:xfrm>
            <a:off x="7788829" y="2743601"/>
            <a:ext cx="3635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Karla" pitchFamily="2" charset="0"/>
                <a:ea typeface="Karla" pitchFamily="2" charset="0"/>
              </a:rPr>
              <a:t>I do not know. I need to know who said that and what </a:t>
            </a:r>
            <a:r>
              <a:rPr lang="en-US" sz="2000" dirty="0" smtClean="0">
                <a:latin typeface="Karla" pitchFamily="2" charset="0"/>
                <a:ea typeface="Karla" pitchFamily="2" charset="0"/>
              </a:rPr>
              <a:t>he </a:t>
            </a:r>
            <a:r>
              <a:rPr lang="en-US" sz="2000" dirty="0">
                <a:latin typeface="Karla" pitchFamily="2" charset="0"/>
                <a:ea typeface="Karla" pitchFamily="2" charset="0"/>
              </a:rPr>
              <a:t>said before. Can you tell me more?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E4E788D-6466-D548-BDFF-8B47C6216813}"/>
              </a:ext>
            </a:extLst>
          </p:cNvPr>
          <p:cNvSpPr txBox="1"/>
          <p:nvPr/>
        </p:nvSpPr>
        <p:spPr>
          <a:xfrm>
            <a:off x="783771" y="2971581"/>
            <a:ext cx="327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He told me I could have it</a:t>
            </a:r>
          </a:p>
        </p:txBody>
      </p:sp>
    </p:spTree>
    <p:extLst>
      <p:ext uri="{BB962C8B-B14F-4D97-AF65-F5344CB8AC3E}">
        <p14:creationId xmlns:p14="http://schemas.microsoft.com/office/powerpoint/2010/main" val="1220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– Another Example with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4747365"/>
            <a:ext cx="8980727" cy="970915"/>
          </a:xfrm>
        </p:spPr>
        <p:txBody>
          <a:bodyPr/>
          <a:lstStyle/>
          <a:p>
            <a:r>
              <a:rPr lang="en-US" sz="2400" dirty="0"/>
              <a:t>A</a:t>
            </a:r>
            <a:r>
              <a:rPr lang="en-US" sz="2400" dirty="0" smtClean="0"/>
              <a:t>fter </a:t>
            </a:r>
            <a:r>
              <a:rPr lang="en-US" sz="2400" dirty="0"/>
              <a:t>providing </a:t>
            </a:r>
            <a:r>
              <a:rPr lang="en-US" sz="2400" dirty="0" smtClean="0"/>
              <a:t>sequential information</a:t>
            </a:r>
            <a:r>
              <a:rPr lang="en-US" sz="2400" dirty="0"/>
              <a:t>, the model understood the subject (Joe’s brother) and the direct object (sweater) in the sentence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xmlns="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xmlns="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B1B3F1-AFE3-C94B-BBD5-852D347914E9}"/>
              </a:ext>
            </a:extLst>
          </p:cNvPr>
          <p:cNvSpPr txBox="1"/>
          <p:nvPr/>
        </p:nvSpPr>
        <p:spPr>
          <a:xfrm>
            <a:off x="7776303" y="2556082"/>
            <a:ext cx="2864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see what you mean now! The noun “he” stands for Joe’s brother while ”it” for the sweater.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E4E788D-6466-D548-BDFF-8B47C6216813}"/>
              </a:ext>
            </a:extLst>
          </p:cNvPr>
          <p:cNvSpPr txBox="1"/>
          <p:nvPr/>
        </p:nvSpPr>
        <p:spPr>
          <a:xfrm>
            <a:off x="588723" y="2574049"/>
            <a:ext cx="3475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- </a:t>
            </a:r>
            <a:r>
              <a:rPr lang="en-US" i="1" dirty="0"/>
              <a:t>Hellen: Nice sweater Joe.</a:t>
            </a:r>
          </a:p>
          <a:p>
            <a:r>
              <a:rPr lang="en-US" i="1" dirty="0"/>
              <a:t>	- Joe: Thanks,  Hellen. It used 	  to belong to my brother and </a:t>
            </a:r>
            <a:r>
              <a:rPr lang="en-US" i="1" dirty="0" smtClean="0"/>
              <a:t> </a:t>
            </a:r>
            <a:r>
              <a:rPr lang="en-US" b="1" i="1" dirty="0">
                <a:solidFill>
                  <a:srgbClr val="C00000"/>
                </a:solidFill>
              </a:rPr>
              <a:t>he told me I could have it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0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Sequences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want a machine learning model to understand sequences, not isolated samples.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4856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samples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296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Sequences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want a machine learning model to understand sequences, not isolated samples.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samples</a:t>
              </a:r>
              <a:endParaRPr lang="en-US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6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Sequences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want a machine learning model to understand sequences, not isolated samples.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samples</a:t>
              </a:r>
              <a:endParaRPr lang="en-US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32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1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Sequences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want a machine learning model to understand sequences, not isolated samples.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samples</a:t>
              </a:r>
              <a:endParaRPr lang="en-US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32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45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smtClean="0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2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Handwritten Text Translation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340" b="-14340"/>
          <a:stretch/>
        </p:blipFill>
        <p:spPr>
          <a:xfrm>
            <a:off x="3993397" y="2119033"/>
            <a:ext cx="4205205" cy="280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8E35B95-5B7D-0A47-9C79-643E0E0CF838}"/>
              </a:ext>
            </a:extLst>
          </p:cNvPr>
          <p:cNvSpPr txBox="1"/>
          <p:nvPr/>
        </p:nvSpPr>
        <p:spPr>
          <a:xfrm>
            <a:off x="5163699" y="5178889"/>
            <a:ext cx="171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Text</a:t>
            </a:r>
          </a:p>
        </p:txBody>
      </p:sp>
      <p:pic>
        <p:nvPicPr>
          <p:cNvPr id="77826" name="Picture 2" descr="https://cdn-images-1.medium.com/max/1600/1*6cEKOYqHG27tYwhQVvJq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27" y="1272097"/>
            <a:ext cx="40671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61088" y="5937031"/>
            <a:ext cx="10294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towardsdatascience.com</a:t>
            </a:r>
            <a:r>
              <a:rPr lang="en-US" dirty="0">
                <a:hlinkClick r:id="rId5"/>
              </a:rPr>
              <a:t>/build-a-handwritten-text-recognition-system-using-tensorflow-2326a3487cd5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Sequences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want a machine learning model to understand sequences, not isolated samples.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samples</a:t>
              </a:r>
              <a:endParaRPr lang="en-US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32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45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smtClean="0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8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Windowed dataset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called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overlapping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windowed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dataset, since we’re windowing observations to create new. </a:t>
            </a:r>
            <a:endParaRPr lang="en-US" sz="2000" dirty="0" smtClean="0"/>
          </a:p>
          <a:p>
            <a:r>
              <a:rPr lang="en-US" sz="2000" dirty="0" smtClean="0"/>
              <a:t>We can easily do using a MLS: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718026" y="2431978"/>
            <a:ext cx="6755947" cy="1449327"/>
            <a:chOff x="2890745" y="4515588"/>
            <a:chExt cx="6755947" cy="1449327"/>
          </a:xfrm>
        </p:grpSpPr>
        <p:sp>
          <p:nvSpPr>
            <p:cNvPr id="5" name="TextBox 4"/>
            <p:cNvSpPr txBox="1"/>
            <p:nvPr/>
          </p:nvSpPr>
          <p:spPr>
            <a:xfrm>
              <a:off x="2890745" y="481845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22739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92093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330054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138382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884837" y="496391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8674663" y="494105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32182" y="47686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9256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8883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75028" y="5595583"/>
              <a:ext cx="831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39018"/>
              </p:ext>
            </p:extLst>
          </p:nvPr>
        </p:nvGraphicFramePr>
        <p:xfrm>
          <a:off x="44361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45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35227"/>
              </p:ext>
            </p:extLst>
          </p:nvPr>
        </p:nvGraphicFramePr>
        <p:xfrm>
          <a:off x="41156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15525"/>
              </p:ext>
            </p:extLst>
          </p:nvPr>
        </p:nvGraphicFramePr>
        <p:xfrm>
          <a:off x="59409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32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403437"/>
              </p:ext>
            </p:extLst>
          </p:nvPr>
        </p:nvGraphicFramePr>
        <p:xfrm>
          <a:off x="56204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03350"/>
              </p:ext>
            </p:extLst>
          </p:nvPr>
        </p:nvGraphicFramePr>
        <p:xfrm>
          <a:off x="75897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41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46329"/>
              </p:ext>
            </p:extLst>
          </p:nvPr>
        </p:nvGraphicFramePr>
        <p:xfrm>
          <a:off x="72692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Content Placeholder 2"/>
          <p:cNvSpPr txBox="1">
            <a:spLocks/>
          </p:cNvSpPr>
          <p:nvPr/>
        </p:nvSpPr>
        <p:spPr>
          <a:xfrm>
            <a:off x="1828393" y="616522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will produce the same results</a:t>
            </a:r>
            <a:endParaRPr lang="en-US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351189" y="3953916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But re-arranging the order of the inputs like: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6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1" y="216531"/>
            <a:ext cx="11556697" cy="767276"/>
          </a:xfrm>
        </p:spPr>
        <p:txBody>
          <a:bodyPr/>
          <a:lstStyle/>
          <a:p>
            <a:r>
              <a:rPr lang="en-US" dirty="0"/>
              <a:t>Why not </a:t>
            </a:r>
            <a:r>
              <a:rPr lang="en-US" dirty="0" smtClean="0"/>
              <a:t>CNNs </a:t>
            </a:r>
            <a:r>
              <a:rPr lang="en-US" dirty="0"/>
              <a:t>or </a:t>
            </a:r>
            <a:r>
              <a:rPr lang="en-US" dirty="0" smtClean="0"/>
              <a:t>MLP</a:t>
            </a:r>
            <a:r>
              <a:rPr lang="en-US" dirty="0"/>
              <a:t>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34F3048-7171-43C3-A03D-1CA9C03A1C74}"/>
              </a:ext>
            </a:extLst>
          </p:cNvPr>
          <p:cNvSpPr txBox="1"/>
          <p:nvPr/>
        </p:nvSpPr>
        <p:spPr>
          <a:xfrm>
            <a:off x="1153263" y="1338901"/>
            <a:ext cx="91646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MLPs/CNNs require fixed input and output size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MLPs/CNNs can’t classify inputs in multiple places </a:t>
            </a:r>
          </a:p>
        </p:txBody>
      </p:sp>
    </p:spTree>
    <p:extLst>
      <p:ext uri="{BB962C8B-B14F-4D97-AF65-F5344CB8AC3E}">
        <p14:creationId xmlns:p14="http://schemas.microsoft.com/office/powerpoint/2010/main" val="160910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Windowed dataset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3015099"/>
          </a:xfrm>
        </p:spPr>
        <p:txBody>
          <a:bodyPr/>
          <a:lstStyle/>
          <a:p>
            <a:r>
              <a:rPr lang="en-US" sz="2400" b="1" dirty="0" smtClean="0"/>
              <a:t>What follows after: </a:t>
            </a:r>
            <a:r>
              <a:rPr lang="en-US" sz="2400" i="1" dirty="0" smtClean="0"/>
              <a:t>‘I got in the car and’ ?</a:t>
            </a:r>
          </a:p>
          <a:p>
            <a:endParaRPr lang="en-US" sz="2400" i="1" dirty="0"/>
          </a:p>
          <a:p>
            <a:r>
              <a:rPr lang="en-US" sz="2400" i="1" dirty="0"/>
              <a:t>d</a:t>
            </a:r>
            <a:r>
              <a:rPr lang="en-US" sz="2400" i="1" dirty="0" smtClean="0"/>
              <a:t>rove away </a:t>
            </a:r>
          </a:p>
          <a:p>
            <a:endParaRPr lang="en-US" sz="2400" i="1" dirty="0"/>
          </a:p>
          <a:p>
            <a:r>
              <a:rPr lang="en-US" sz="2400" b="1" dirty="0" smtClean="0"/>
              <a:t>What follows after</a:t>
            </a:r>
            <a:r>
              <a:rPr lang="en-US" sz="2400" i="1" dirty="0" smtClean="0"/>
              <a:t>: ‘In car the and I’ ? </a:t>
            </a:r>
          </a:p>
          <a:p>
            <a:endParaRPr lang="en-US" sz="2400" i="1" dirty="0" smtClean="0"/>
          </a:p>
          <a:p>
            <a:r>
              <a:rPr lang="en-US" sz="2400" dirty="0" smtClean="0"/>
              <a:t>Not obvious it should be </a:t>
            </a:r>
            <a:r>
              <a:rPr lang="en-US" sz="2400" i="1" dirty="0" smtClean="0"/>
              <a:t>‘drove away’ </a:t>
            </a:r>
            <a:endParaRPr lang="en-US" sz="2400" i="1" dirty="0"/>
          </a:p>
          <a:p>
            <a:endParaRPr lang="en-US" sz="2400" i="1" dirty="0" smtClean="0"/>
          </a:p>
          <a:p>
            <a:r>
              <a:rPr lang="en-US" sz="2400" b="1" dirty="0" smtClean="0"/>
              <a:t>The order </a:t>
            </a:r>
            <a:r>
              <a:rPr lang="en-US" sz="2400" b="1" dirty="0"/>
              <a:t>of words </a:t>
            </a:r>
            <a:r>
              <a:rPr lang="en-US" sz="2400" b="1" dirty="0" smtClean="0"/>
              <a:t>matters. This is  </a:t>
            </a:r>
            <a:r>
              <a:rPr lang="en-US" sz="2400" b="1" dirty="0"/>
              <a:t>true for most sequential data. </a:t>
            </a:r>
            <a:endParaRPr lang="en-US" sz="2400" b="1" dirty="0" smtClean="0"/>
          </a:p>
          <a:p>
            <a:r>
              <a:rPr lang="en-US" sz="2400" dirty="0" smtClean="0"/>
              <a:t>A fully connected network will not distinguish the order and therefore missing some </a:t>
            </a:r>
            <a:r>
              <a:rPr lang="en-US" sz="2400" dirty="0" smtClean="0"/>
              <a:t>information. </a:t>
            </a:r>
            <a:endParaRPr lang="en-US" sz="2400" dirty="0" smtClean="0"/>
          </a:p>
          <a:p>
            <a:endParaRPr lang="en-US" sz="24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3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 smtClean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Callout 10"/>
              <p:cNvSpPr/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Should 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dirty="0">
                  <a:solidFill>
                    <a:sysClr val="windowText" lastClr="000000"/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Oval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7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44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 smtClean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Internalmemory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526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 smtClean="0"/>
              <a:t>Somehow the computational unit should remember what it has seen before.</a:t>
            </a:r>
          </a:p>
          <a:p>
            <a:r>
              <a:rPr lang="en-US" sz="2400" dirty="0" smtClean="0"/>
              <a:t>We’ll </a:t>
            </a:r>
            <a:r>
              <a:rPr lang="en-US" sz="2400" dirty="0"/>
              <a:t>call the information the </a:t>
            </a:r>
            <a:r>
              <a:rPr lang="en-US" sz="2400" dirty="0" smtClean="0"/>
              <a:t>unit’s </a:t>
            </a:r>
            <a:r>
              <a:rPr lang="en-US" sz="2400" b="1" dirty="0" smtClean="0"/>
              <a:t>state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Internalmemory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407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In neural networks, </a:t>
            </a:r>
            <a:r>
              <a:rPr lang="en-US" sz="2400" dirty="0"/>
              <a:t>once training is over, the weights </a:t>
            </a:r>
            <a:r>
              <a:rPr lang="en-US" sz="2400" dirty="0" smtClean="0"/>
              <a:t>do not change. This </a:t>
            </a:r>
            <a:r>
              <a:rPr lang="en-US" sz="2400" dirty="0"/>
              <a:t>means that the network is done learning and done changing.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Then, we </a:t>
            </a:r>
            <a:r>
              <a:rPr lang="en-US" sz="2400" dirty="0"/>
              <a:t>feed in values, and it simply applies the operations that make up the network, using the values </a:t>
            </a:r>
            <a:r>
              <a:rPr lang="en-US" sz="2400" dirty="0" smtClean="0"/>
              <a:t>it</a:t>
            </a:r>
            <a:r>
              <a:rPr lang="en-US" sz="2400" dirty="0"/>
              <a:t> </a:t>
            </a:r>
            <a:r>
              <a:rPr lang="en-US" sz="2400" dirty="0" smtClean="0"/>
              <a:t>has </a:t>
            </a:r>
            <a:r>
              <a:rPr lang="en-US" sz="2400" dirty="0"/>
              <a:t>learned.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But the RNN units are </a:t>
            </a:r>
            <a:r>
              <a:rPr lang="en-US" sz="2400" dirty="0"/>
              <a:t>able to remember new information after training has completed.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b="1" dirty="0" smtClean="0"/>
              <a:t>That </a:t>
            </a:r>
            <a:r>
              <a:rPr lang="en-US" sz="2400" b="1" dirty="0"/>
              <a:t>is, they’re able to keep changing after training is over</a:t>
            </a:r>
            <a:r>
              <a:rPr lang="en-US" sz="2400" b="1" dirty="0" smtClean="0"/>
              <a:t>.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 smtClean="0"/>
              <a:t>Question</a:t>
            </a:r>
            <a:r>
              <a:rPr lang="en-US" sz="2400" dirty="0" smtClean="0"/>
              <a:t>: 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The memory or </a:t>
            </a:r>
            <a:r>
              <a:rPr lang="en-US" sz="2400" b="1" dirty="0" smtClean="0"/>
              <a:t>state</a:t>
            </a:r>
            <a:r>
              <a:rPr lang="en-US" sz="2400" dirty="0" smtClean="0"/>
              <a:t> </a:t>
            </a:r>
            <a:r>
              <a:rPr lang="en-US" sz="2400" dirty="0"/>
              <a:t>can be written to a </a:t>
            </a:r>
            <a:r>
              <a:rPr lang="en-US" sz="2400" dirty="0" smtClean="0"/>
              <a:t>file but in </a:t>
            </a:r>
            <a:r>
              <a:rPr lang="en-US" sz="2400" dirty="0"/>
              <a:t>RNNs, we keep it inside the recurrent </a:t>
            </a:r>
            <a:r>
              <a:rPr lang="en-US" sz="2400" dirty="0" smtClean="0"/>
              <a:t>unit.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In an array or in a vector!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Work with an example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Anna Sofia said her shoes are too ugly.  Her</a:t>
            </a:r>
            <a:r>
              <a:rPr lang="en-US" sz="2400" dirty="0"/>
              <a:t> here means Anna Sofia.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Nikolas put his keys on the table. His</a:t>
            </a:r>
            <a:r>
              <a:rPr lang="en-US" sz="2400" dirty="0"/>
              <a:t> here means Nikolas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8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Text-to-Speech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76" y="1557525"/>
            <a:ext cx="6656448" cy="2882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4BA501-0257-42A3-A69D-DD960890A4A0}"/>
              </a:ext>
            </a:extLst>
          </p:cNvPr>
          <p:cNvSpPr txBox="1"/>
          <p:nvPr/>
        </p:nvSpPr>
        <p:spPr>
          <a:xfrm>
            <a:off x="5163699" y="5178889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Text</a:t>
            </a:r>
          </a:p>
        </p:txBody>
      </p:sp>
    </p:spTree>
    <p:extLst>
      <p:ext uri="{BB962C8B-B14F-4D97-AF65-F5344CB8AC3E}">
        <p14:creationId xmlns:p14="http://schemas.microsoft.com/office/powerpoint/2010/main" val="19255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Question: 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The memory or </a:t>
            </a:r>
            <a:r>
              <a:rPr lang="en-US" sz="2400" b="1" dirty="0" smtClean="0"/>
              <a:t>state</a:t>
            </a:r>
            <a:r>
              <a:rPr lang="en-US" sz="2400" dirty="0" smtClean="0"/>
              <a:t> </a:t>
            </a:r>
            <a:r>
              <a:rPr lang="en-US" sz="2400" dirty="0"/>
              <a:t>can be written to a </a:t>
            </a:r>
            <a:r>
              <a:rPr lang="en-US" sz="2400" dirty="0" smtClean="0"/>
              <a:t>file but in </a:t>
            </a:r>
            <a:r>
              <a:rPr lang="en-US" sz="2400" dirty="0"/>
              <a:t>RNNs, we keep it inside the recurrent </a:t>
            </a:r>
            <a:r>
              <a:rPr lang="en-US" sz="2400" dirty="0" smtClean="0"/>
              <a:t>unit.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In an array or in a vector!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32514" y="4351945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h𝑖𝑠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529443" y="4485723"/>
            <a:ext cx="1270660" cy="6468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Memory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4806793" y="5328873"/>
            <a:ext cx="63446" cy="621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Notched Right Arrow 18"/>
          <p:cNvSpPr/>
          <p:nvPr/>
        </p:nvSpPr>
        <p:spPr>
          <a:xfrm>
            <a:off x="3942606" y="4749770"/>
            <a:ext cx="252788" cy="1072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968835" y="3197997"/>
            <a:ext cx="3297501" cy="2061308"/>
            <a:chOff x="2681843" y="3357437"/>
            <a:chExt cx="3297501" cy="2061308"/>
          </a:xfrm>
        </p:grpSpPr>
        <p:sp>
          <p:nvSpPr>
            <p:cNvPr id="20" name="Rectangle 19"/>
            <p:cNvSpPr/>
            <p:nvPr/>
          </p:nvSpPr>
          <p:spPr>
            <a:xfrm>
              <a:off x="4484914" y="4504345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𝑁𝑖𝑘𝑜𝑙𝑎𝑠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ounded Rectangle 21"/>
            <p:cNvSpPr/>
            <p:nvPr/>
          </p:nvSpPr>
          <p:spPr>
            <a:xfrm>
              <a:off x="2681843" y="4638123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Memory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4925544" y="3807197"/>
              <a:ext cx="1" cy="6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Notched Right Arrow 23"/>
            <p:cNvSpPr/>
            <p:nvPr/>
          </p:nvSpPr>
          <p:spPr>
            <a:xfrm flipH="1">
              <a:off x="4081517" y="4896975"/>
              <a:ext cx="271151" cy="100199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Building an RNN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042605" y="853682"/>
            <a:ext cx="4136013" cy="2881730"/>
            <a:chOff x="3704137" y="1938937"/>
            <a:chExt cx="4617200" cy="3216993"/>
          </a:xfrm>
        </p:grpSpPr>
        <p:grpSp>
          <p:nvGrpSpPr>
            <p:cNvPr id="25" name="Group 24"/>
            <p:cNvGrpSpPr/>
            <p:nvPr/>
          </p:nvGrpSpPr>
          <p:grpSpPr>
            <a:xfrm>
              <a:off x="5504906" y="1938937"/>
              <a:ext cx="2816431" cy="2061584"/>
              <a:chOff x="4484914" y="3357161"/>
              <a:chExt cx="2816431" cy="206158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484914" y="4504345"/>
                <a:ext cx="914400" cy="9144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RNN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ounded Rectangle 21"/>
              <p:cNvSpPr/>
              <p:nvPr/>
            </p:nvSpPr>
            <p:spPr>
              <a:xfrm>
                <a:off x="6030685" y="4623652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Memory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4925544" y="3807197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Notched Right Arrow 23"/>
              <p:cNvSpPr/>
              <p:nvPr/>
            </p:nvSpPr>
            <p:spPr>
              <a:xfrm>
                <a:off x="5534132" y="4847224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787438" y="4121955"/>
              <a:ext cx="559469" cy="1033975"/>
              <a:chOff x="4606507" y="5328872"/>
              <a:chExt cx="559469" cy="103397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4806792" y="5328872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ounded Rectangle 25"/>
            <p:cNvSpPr/>
            <p:nvPr/>
          </p:nvSpPr>
          <p:spPr>
            <a:xfrm>
              <a:off x="3704137" y="3202665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Memory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Notched Right Arrow 27"/>
            <p:cNvSpPr/>
            <p:nvPr/>
          </p:nvSpPr>
          <p:spPr>
            <a:xfrm>
              <a:off x="5069131" y="3382663"/>
              <a:ext cx="374997" cy="196288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6264" y="3703500"/>
            <a:ext cx="10752113" cy="2507102"/>
            <a:chOff x="836264" y="3703500"/>
            <a:chExt cx="10752113" cy="2507102"/>
          </a:xfrm>
        </p:grpSpPr>
        <p:grpSp>
          <p:nvGrpSpPr>
            <p:cNvPr id="29" name="Group 28"/>
            <p:cNvGrpSpPr/>
            <p:nvPr/>
          </p:nvGrpSpPr>
          <p:grpSpPr>
            <a:xfrm>
              <a:off x="836264" y="3800140"/>
              <a:ext cx="3358438" cy="2410462"/>
              <a:chOff x="3704137" y="1939213"/>
              <a:chExt cx="4617200" cy="3313918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504906" y="1939213"/>
                <a:ext cx="2816431" cy="2061308"/>
                <a:chOff x="4484914" y="3357437"/>
                <a:chExt cx="2816431" cy="2061308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Rounded Rectangle 37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ysClr val="windowText" lastClr="000000"/>
                      </a:solidFill>
                    </a:rPr>
                    <a:t>Memory</a:t>
                  </a:r>
                  <a:endParaRPr 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Notched Right Arrow 39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658667" y="4121955"/>
                <a:ext cx="689002" cy="1131176"/>
                <a:chOff x="4477736" y="5328872"/>
                <a:chExt cx="689002" cy="113117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4" name="TextBox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ounded Rectangle 31"/>
              <p:cNvSpPr/>
              <p:nvPr/>
            </p:nvSpPr>
            <p:spPr>
              <a:xfrm>
                <a:off x="3704137" y="3202665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ysClr val="windowText" lastClr="000000"/>
                    </a:solidFill>
                  </a:rPr>
                  <a:t>Memory</a:t>
                </a:r>
                <a:endParaRPr 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Notched Right Arrow 32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301151" y="3770059"/>
              <a:ext cx="2365575" cy="2438178"/>
              <a:chOff x="5069131" y="1918329"/>
              <a:chExt cx="3252206" cy="3352021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479774" y="1918329"/>
                <a:ext cx="2841563" cy="2082192"/>
                <a:chOff x="4459782" y="3336553"/>
                <a:chExt cx="2841563" cy="2082192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0" name="Rounded Rectangle 49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ysClr val="windowText" lastClr="000000"/>
                      </a:solidFill>
                    </a:rPr>
                    <a:t>Memory</a:t>
                  </a:r>
                  <a:endParaRPr 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51" name="Straight Arrow Connector 50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Notched Right Arrow 51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5504906" y="4121955"/>
                <a:ext cx="990924" cy="1148395"/>
                <a:chOff x="4323975" y="5328872"/>
                <a:chExt cx="990924" cy="114839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Notched Right Arrow 44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755142" y="3741363"/>
              <a:ext cx="2365575" cy="2415274"/>
              <a:chOff x="5069131" y="1930857"/>
              <a:chExt cx="3252206" cy="332053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461279" y="1930857"/>
                <a:ext cx="2860058" cy="2069664"/>
                <a:chOff x="4441287" y="3349081"/>
                <a:chExt cx="2860058" cy="206966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ounded Rectangle 60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ysClr val="windowText" lastClr="000000"/>
                      </a:solidFill>
                    </a:rPr>
                    <a:t>Memory</a:t>
                  </a:r>
                  <a:endParaRPr 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62" name="Straight Arrow Connector 61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Notched Right Arrow 62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5538715" y="4121955"/>
                <a:ext cx="990925" cy="1129435"/>
                <a:chOff x="4357784" y="5328872"/>
                <a:chExt cx="990925" cy="112943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Notched Right Arrow 55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9222802" y="3703500"/>
              <a:ext cx="2365575" cy="2462306"/>
              <a:chOff x="5069131" y="1878803"/>
              <a:chExt cx="3252206" cy="3385193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475771" y="1878803"/>
                <a:ext cx="2845566" cy="2121718"/>
                <a:chOff x="4455779" y="3297027"/>
                <a:chExt cx="2845566" cy="2121718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71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1667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2" name="Rounded Rectangle 71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ysClr val="windowText" lastClr="000000"/>
                      </a:solidFill>
                    </a:rPr>
                    <a:t>Memory</a:t>
                  </a:r>
                  <a:endParaRPr 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Notched Right Arrow 73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5492260" y="4121955"/>
                <a:ext cx="990925" cy="1142041"/>
                <a:chOff x="4311329" y="5328872"/>
                <a:chExt cx="990925" cy="1142041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8" name="TextBox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9" name="Straight Arrow Connector 68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Notched Right Arrow 66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4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Structure of an RNN cell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55396" y="1548265"/>
            <a:ext cx="2982859" cy="3641992"/>
            <a:chOff x="3523635" y="1946440"/>
            <a:chExt cx="2048603" cy="2672835"/>
          </a:xfrm>
        </p:grpSpPr>
        <p:grpSp>
          <p:nvGrpSpPr>
            <p:cNvPr id="64" name="Group 63"/>
            <p:cNvGrpSpPr/>
            <p:nvPr/>
          </p:nvGrpSpPr>
          <p:grpSpPr>
            <a:xfrm>
              <a:off x="3523635" y="1946440"/>
              <a:ext cx="2048603" cy="2672835"/>
              <a:chOff x="5504906" y="1487855"/>
              <a:chExt cx="2816431" cy="3674628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504906" y="1487855"/>
                <a:ext cx="2816431" cy="2512666"/>
                <a:chOff x="4484914" y="2906079"/>
                <a:chExt cx="2816431" cy="2512666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72" name="TextBox 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3" name="Rounded Rectangle 72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</a:rPr>
                    <a:t>State</a:t>
                  </a:r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4925543" y="3424408"/>
                  <a:ext cx="4" cy="10044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/>
              <p:cNvGrpSpPr/>
              <p:nvPr/>
            </p:nvGrpSpPr>
            <p:grpSpPr>
              <a:xfrm>
                <a:off x="5751122" y="4121955"/>
                <a:ext cx="473200" cy="1040528"/>
                <a:chOff x="4570191" y="5328872"/>
                <a:chExt cx="473200" cy="104052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0" name="Straight Arrow Connector 69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" name="Curved Connector 5"/>
            <p:cNvCxnSpPr>
              <a:endCxn id="73" idx="0"/>
            </p:cNvCxnSpPr>
            <p:nvPr/>
          </p:nvCxnSpPr>
          <p:spPr>
            <a:xfrm>
              <a:off x="3844139" y="2826327"/>
              <a:ext cx="1265976" cy="369433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4220259" y="3429000"/>
              <a:ext cx="344607" cy="20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964577" y="3518060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3" y="927829"/>
            <a:ext cx="2203130" cy="50493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34280" y="1582061"/>
            <a:ext cx="3575423" cy="3779168"/>
            <a:chOff x="6134280" y="1582061"/>
            <a:chExt cx="3575423" cy="3779168"/>
          </a:xfrm>
        </p:grpSpPr>
        <p:grpSp>
          <p:nvGrpSpPr>
            <p:cNvPr id="18" name="Group 17"/>
            <p:cNvGrpSpPr/>
            <p:nvPr/>
          </p:nvGrpSpPr>
          <p:grpSpPr>
            <a:xfrm>
              <a:off x="6134280" y="1582061"/>
              <a:ext cx="3575423" cy="3779168"/>
              <a:chOff x="6134280" y="1582061"/>
              <a:chExt cx="3575423" cy="3779168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134280" y="1582061"/>
                <a:ext cx="3575423" cy="3779168"/>
                <a:chOff x="6134280" y="1582061"/>
                <a:chExt cx="3575423" cy="3779168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87" name="TextBox 86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87" name="TextBox 8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6"/>
                            <a:stretch>
                              <a:fillRect t="-41667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88" name="Rounded Rectangle 87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 smtClean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  <a:endParaRPr lang="en-US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cxnSp>
                    <p:nvCxnSpPr>
                      <p:cNvPr id="89" name="Straight Arrow Connector 88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84" name="TextBox 83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84" name="TextBox 8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7"/>
                            <a:stretch>
                              <a:fillRect t="-40000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85" name="Straight Arrow Connector 8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80" name="Curved Connector 79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34280" y="4239666"/>
                  <a:ext cx="8219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9" name="Rectangle 38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6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22" y="69690"/>
            <a:ext cx="5095204" cy="6858000"/>
          </a:xfrm>
          <a:prstGeom prst="rect">
            <a:avLst/>
          </a:prstGeom>
        </p:spPr>
      </p:pic>
      <p:sp>
        <p:nvSpPr>
          <p:cNvPr id="3" name="Slide Number Placeholder 3"/>
          <p:cNvSpPr txBox="1">
            <a:spLocks/>
          </p:cNvSpPr>
          <p:nvPr/>
        </p:nvSpPr>
        <p:spPr>
          <a:xfrm>
            <a:off x="6096000" y="6331592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Image taken from A. </a:t>
            </a:r>
            <a:r>
              <a:rPr lang="en-US" dirty="0" err="1" smtClean="0"/>
              <a:t>Glassner</a:t>
            </a:r>
            <a:r>
              <a:rPr lang="en-US" dirty="0"/>
              <a:t>, </a:t>
            </a:r>
            <a:r>
              <a:rPr lang="en-US" dirty="0" smtClean="0"/>
              <a:t>Deep </a:t>
            </a:r>
            <a:r>
              <a:rPr lang="en-US" dirty="0"/>
              <a:t>Learning, Vol. 2: From Basics to </a:t>
            </a:r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63" y="354563"/>
            <a:ext cx="2584273" cy="254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input, </a:t>
            </a:r>
            <a:r>
              <a:rPr lang="en-US" sz="2400" dirty="0">
                <a:solidFill>
                  <a:srgbClr val="0000FF"/>
                </a:solidFill>
              </a:rPr>
              <a:t>unfold network for the sequence length 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Back-propagation: apply forward and backward pass on unfolded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Memory cost: </a:t>
            </a:r>
            <a:r>
              <a:rPr lang="en-US" sz="2400" i="1" dirty="0">
                <a:solidFill>
                  <a:srgbClr val="0000FF"/>
                </a:solidFill>
              </a:rPr>
              <a:t>O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5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37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535424" y="1810512"/>
            <a:ext cx="3575423" cy="3779168"/>
            <a:chOff x="6134280" y="1582061"/>
            <a:chExt cx="3575423" cy="3779168"/>
          </a:xfrm>
        </p:grpSpPr>
        <p:grpSp>
          <p:nvGrpSpPr>
            <p:cNvPr id="29" name="Group 28"/>
            <p:cNvGrpSpPr/>
            <p:nvPr/>
          </p:nvGrpSpPr>
          <p:grpSpPr>
            <a:xfrm>
              <a:off x="6134280" y="1582061"/>
              <a:ext cx="3575423" cy="3779168"/>
              <a:chOff x="6134280" y="1582061"/>
              <a:chExt cx="3575423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134280" y="1582061"/>
                <a:ext cx="3575423" cy="3779168"/>
                <a:chOff x="6134280" y="1582061"/>
                <a:chExt cx="3575423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 smtClean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  <a:endParaRPr lang="en-US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34280" y="4239666"/>
                  <a:ext cx="8219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19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38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738786" y="1810512"/>
            <a:ext cx="3372061" cy="3779168"/>
            <a:chOff x="6337642" y="1582061"/>
            <a:chExt cx="3372061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337642" y="1582061"/>
              <a:ext cx="3372061" cy="3779168"/>
              <a:chOff x="6337642" y="1582061"/>
              <a:chExt cx="3372061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337642" y="1582061"/>
                <a:ext cx="3372061" cy="3779168"/>
                <a:chOff x="6337642" y="1582061"/>
                <a:chExt cx="3372061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 smtClean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  <a:endParaRPr lang="en-US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39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39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361292" y="1810512"/>
            <a:ext cx="2749555" cy="3779168"/>
            <a:chOff x="6960148" y="1582061"/>
            <a:chExt cx="2749555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960148" y="1582061"/>
              <a:ext cx="2749555" cy="3779168"/>
              <a:chOff x="6960148" y="1582061"/>
              <a:chExt cx="2749555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6960148" y="1582061"/>
                <a:ext cx="2749555" cy="3779168"/>
                <a:chOff x="3523635" y="1969088"/>
                <a:chExt cx="2048603" cy="2633168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3523635" y="1969088"/>
                  <a:ext cx="2048603" cy="2633168"/>
                  <a:chOff x="5504906" y="1518992"/>
                  <a:chExt cx="2816431" cy="3620096"/>
                </a:xfrm>
              </p:grpSpPr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5504906" y="1518992"/>
                    <a:ext cx="2816431" cy="2481529"/>
                    <a:chOff x="4484914" y="2937216"/>
                    <a:chExt cx="2816431" cy="2481529"/>
                  </a:xfrm>
                </p:grpSpPr>
                <p:sp>
                  <p:nvSpPr>
                    <p:cNvPr id="59" name="Rectangle 58"/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0" name="TextBox 59"/>
                        <p:cNvSpPr txBox="1"/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61" name="Rounded Rectangle 60"/>
                    <p:cNvSpPr/>
                    <p:nvPr/>
                  </p:nvSpPr>
                  <p:spPr>
                    <a:xfrm>
                      <a:off x="6030685" y="4623652"/>
                      <a:ext cx="1270660" cy="64684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State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cxnSp>
                  <p:nvCxnSpPr>
                    <p:cNvPr id="62" name="Straight Arrow Connector 61"/>
                    <p:cNvCxnSpPr/>
                    <p:nvPr/>
                  </p:nvCxnSpPr>
                  <p:spPr>
                    <a:xfrm flipH="1" flipV="1">
                      <a:off x="4925543" y="3424408"/>
                      <a:ext cx="4" cy="100446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5771640" y="4121955"/>
                    <a:ext cx="513353" cy="1017133"/>
                    <a:chOff x="4590709" y="5328872"/>
                    <a:chExt cx="513353" cy="1017133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TextBox 56"/>
                        <p:cNvSpPr txBox="1"/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>
                    <p:sp>
                      <p:nvSpPr>
                        <p:cNvPr id="57" name="TextBox 5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 t="-39344" b="-9508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 flipH="1" flipV="1">
                      <a:off x="4806792" y="5328872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3" name="Curved Connector 52"/>
                <p:cNvCxnSpPr/>
                <p:nvPr/>
              </p:nvCxnSpPr>
              <p:spPr>
                <a:xfrm>
                  <a:off x="3844139" y="2826327"/>
                  <a:ext cx="1265976" cy="369433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4220259" y="3429000"/>
                  <a:ext cx="344607" cy="20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4D9A355-D526-734B-9A7B-E19E329A16B4}"/>
              </a:ext>
            </a:extLst>
          </p:cNvPr>
          <p:cNvSpPr txBox="1"/>
          <p:nvPr/>
        </p:nvSpPr>
        <p:spPr>
          <a:xfrm>
            <a:off x="6419284" y="2497405"/>
            <a:ext cx="250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Update Weights: 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8C40C9A-2251-6F43-AFEC-DB796D3CD5E2}"/>
              </a:ext>
            </a:extLst>
          </p:cNvPr>
          <p:cNvSpPr txBox="1"/>
          <p:nvPr/>
        </p:nvSpPr>
        <p:spPr>
          <a:xfrm>
            <a:off x="3373021" y="2466057"/>
            <a:ext cx="25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Output Weights: 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45E5DF4-1EBD-8A40-A359-14FBB08A029B}"/>
              </a:ext>
            </a:extLst>
          </p:cNvPr>
          <p:cNvSpPr txBox="1"/>
          <p:nvPr/>
        </p:nvSpPr>
        <p:spPr>
          <a:xfrm>
            <a:off x="3452275" y="4791283"/>
            <a:ext cx="224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Input Weights: 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43077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82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Machine Translation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48" y="1642015"/>
            <a:ext cx="5807568" cy="2624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C624C94-DCBA-9B41-B903-69B7847CC944}"/>
              </a:ext>
            </a:extLst>
          </p:cNvPr>
          <p:cNvSpPr txBox="1"/>
          <p:nvPr/>
        </p:nvSpPr>
        <p:spPr>
          <a:xfrm>
            <a:off x="5163699" y="5178889"/>
            <a:ext cx="266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Translated Text</a:t>
            </a:r>
          </a:p>
        </p:txBody>
      </p:sp>
    </p:spTree>
    <p:extLst>
      <p:ext uri="{BB962C8B-B14F-4D97-AF65-F5344CB8AC3E}">
        <p14:creationId xmlns:p14="http://schemas.microsoft.com/office/powerpoint/2010/main" val="125551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58477A0-B0DC-184E-9BC4-048CD1CCFA9B}"/>
                  </a:ext>
                </a:extLst>
              </p:cNvPr>
              <p:cNvSpPr/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You have two activation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which serves as the activation for the hidden state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which is the  activation of the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output. In the example shown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was the identity.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 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58477A0-B0DC-184E-9BC4-048CD1CCF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  <a:blipFill rotWithShape="0">
                <a:blip r:embed="rId3"/>
                <a:stretch>
                  <a:fillRect l="-945" t="-3865" r="-1323" b="-7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2617941" y="1795372"/>
            <a:ext cx="7331949" cy="3175355"/>
            <a:chOff x="2617941" y="1795372"/>
            <a:chExt cx="7331949" cy="31753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801DB4DE-1E02-0F45-B97F-B1D34B6EFB0E}"/>
                </a:ext>
              </a:extLst>
            </p:cNvPr>
            <p:cNvGrpSpPr/>
            <p:nvPr/>
          </p:nvGrpSpPr>
          <p:grpSpPr>
            <a:xfrm>
              <a:off x="2617941" y="179562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xmlns="" id="{67F9EA8A-DBA0-A84E-B9E0-DC86481186C1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xmlns="" id="{67F9EA8A-DBA0-A84E-B9E0-DC86481186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9E2893C3-54A8-A644-BF74-5B57866CC49E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xmlns="" id="{B5EBBF4F-72BD-E244-8D50-DFB74F66D598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xmlns="" id="{FD7CED32-F1BB-C242-AB45-CE251A1455F7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xmlns="" id="{41BABEBC-E528-3D49-A043-A5CA1ED0AF7D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xmlns="" id="{41BABEBC-E528-3D49-A043-A5CA1ED0A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5B156CC8-DAB0-5740-873C-13B50F98EFB0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xmlns="" id="{F97976A9-5FFB-AA47-A4E9-EF49C4B111DF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xmlns="" id="{0BA8D9E5-773C-1644-9799-F035399B5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xmlns="" id="{468B8893-E06C-2D4B-AACD-BBEBAC1E0F9D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BDE1C17F-FC41-6143-9D05-4DCC1FB070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0FFE38C0-2194-5942-96A6-880AF46BE6E8}"/>
                </a:ext>
              </a:extLst>
            </p:cNvPr>
            <p:cNvGrpSpPr/>
            <p:nvPr/>
          </p:nvGrpSpPr>
          <p:grpSpPr>
            <a:xfrm>
              <a:off x="5173073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E0A8BDA1-82A4-1741-A045-085661EFD83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E0A8BDA1-82A4-1741-A045-085661EFD8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3CE31A22-AC1A-CE45-B53D-53555E5167E8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xmlns="" id="{B68B1A6C-4C7C-F347-95DC-039FDD49513E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xmlns="" id="{3B2D6F37-EF7C-1847-B551-4438B51D8650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03F2765C-E4A8-4545-8BAC-EDE31D18DB17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03F2765C-E4A8-4545-8BAC-EDE31D18DB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BF8191BC-3165-914F-BF80-894739C4A7A9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xmlns="" id="{DBCF9A26-EC28-A040-9D1A-5540E2E32F86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xmlns="" id="{0F634DBA-DBF8-C246-8379-CBA8D8529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xmlns="" id="{03EF0D24-1DB0-AF46-B387-064BA55E2026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3D76686F-A64D-7E4F-A218-41E8D51AE8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A60229F8-89F2-AE47-8746-463B05D5ADF5}"/>
                </a:ext>
              </a:extLst>
            </p:cNvPr>
            <p:cNvGrpSpPr/>
            <p:nvPr/>
          </p:nvGrpSpPr>
          <p:grpSpPr>
            <a:xfrm>
              <a:off x="7696891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BA685704-4937-5348-B4E1-FBF8B0EAA04A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BA685704-4937-5348-B4E1-FBF8B0EAA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D08EDEC1-B7A0-934A-8B09-6092BDEE8D6C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xmlns="" id="{471E651E-8546-7840-90BF-9C5868CD9C24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xmlns="" id="{239AB76F-2A7B-7043-8BDC-3E7E24D79D91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xmlns="" id="{B3DF0BD9-EF36-6749-B34F-E0291F8D1DF2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xmlns="" id="{B3DF0BD9-EF36-6749-B34F-E0291F8D1D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C2762143-CAA8-6949-89BB-8DF1ED33DA78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xmlns="" id="{A7E8AFF1-0DF9-8749-9894-06F010FBBAD3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xmlns="" id="{73846840-E6E6-E943-9108-C0846BADC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xmlns="" id="{3EEA712E-3D8C-BB4D-BAA2-09390A7E444B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048C5A8F-426E-B84F-A7E1-C68439065D4C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068777" y="1390815"/>
            <a:ext cx="5602546" cy="376878"/>
            <a:chOff x="3068777" y="1390815"/>
            <a:chExt cx="5602546" cy="376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xmlns="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t-2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xmlns="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 smtClean="0"/>
                    <a:t>t-1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="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 smtClean="0"/>
                    <a:t>t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61" y="958134"/>
            <a:ext cx="2008504" cy="13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17941" y="1390815"/>
            <a:ext cx="7331949" cy="3579912"/>
            <a:chOff x="2617941" y="1390815"/>
            <a:chExt cx="7331949" cy="3579912"/>
          </a:xfrm>
        </p:grpSpPr>
        <p:grpSp>
          <p:nvGrpSpPr>
            <p:cNvPr id="5" name="Group 4"/>
            <p:cNvGrpSpPr/>
            <p:nvPr/>
          </p:nvGrpSpPr>
          <p:grpSpPr>
            <a:xfrm>
              <a:off x="2617941" y="1795372"/>
              <a:ext cx="7331949" cy="3175355"/>
              <a:chOff x="2617941" y="1795372"/>
              <a:chExt cx="7331949" cy="317535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xmlns="" id="{801DB4DE-1E02-0F45-B97F-B1D34B6EFB0E}"/>
                  </a:ext>
                </a:extLst>
              </p:cNvPr>
              <p:cNvGrpSpPr/>
              <p:nvPr/>
            </p:nvGrpSpPr>
            <p:grpSpPr>
              <a:xfrm>
                <a:off x="2617941" y="179562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xmlns="" id="{67F9EA8A-DBA0-A84E-B9E0-DC86481186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xmlns="" id="{67F9EA8A-DBA0-A84E-B9E0-DC86481186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9E2893C3-54A8-A644-BF74-5B57866CC49E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xmlns="" id="{B5EBBF4F-72BD-E244-8D50-DFB74F66D598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xmlns="" id="{FD7CED32-F1BB-C242-AB45-CE251A1455F7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xmlns="" id="{41BABEBC-E528-3D49-A043-A5CA1ED0AF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xmlns="" id="{41BABEBC-E528-3D49-A043-A5CA1ED0AF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xmlns="" id="{5B156CC8-DAB0-5740-873C-13B50F98EFB0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xmlns="" id="{F97976A9-5FFB-AA47-A4E9-EF49C4B111DF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xmlns="" id="{0BA8D9E5-773C-1644-9799-F035399B54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xmlns="" id="{468B8893-E06C-2D4B-AACD-BBEBAC1E0F9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xmlns="" id="{BDE1C17F-FC41-6143-9D05-4DCC1FB070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xmlns="" id="{0FFE38C0-2194-5942-96A6-880AF46BE6E8}"/>
                  </a:ext>
                </a:extLst>
              </p:cNvPr>
              <p:cNvGrpSpPr/>
              <p:nvPr/>
            </p:nvGrpSpPr>
            <p:grpSpPr>
              <a:xfrm>
                <a:off x="5173073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xmlns="" id="{E0A8BDA1-82A4-1741-A045-085661EFD8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xmlns="" id="{E0A8BDA1-82A4-1741-A045-085661EFD8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xmlns="" id="{3CE31A22-AC1A-CE45-B53D-53555E5167E8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xmlns="" id="{B68B1A6C-4C7C-F347-95DC-039FDD49513E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xmlns="" id="{3B2D6F37-EF7C-1847-B551-4438B51D8650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xmlns="" id="{03F2765C-E4A8-4545-8BAC-EDE31D18DB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xmlns="" id="{03F2765C-E4A8-4545-8BAC-EDE31D18DB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xmlns="" id="{BF8191BC-3165-914F-BF80-894739C4A7A9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xmlns="" id="{DBCF9A26-EC28-A040-9D1A-5540E2E32F86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xmlns="" id="{0F634DBA-DBF8-C246-8379-CBA8D8529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xmlns="" id="{03EF0D24-1DB0-AF46-B387-064BA55E202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xmlns="" id="{3D76686F-A64D-7E4F-A218-41E8D51AE8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xmlns="" id="{A60229F8-89F2-AE47-8746-463B05D5ADF5}"/>
                  </a:ext>
                </a:extLst>
              </p:cNvPr>
              <p:cNvGrpSpPr/>
              <p:nvPr/>
            </p:nvGrpSpPr>
            <p:grpSpPr>
              <a:xfrm>
                <a:off x="7696891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xmlns="" id="{BA685704-4937-5348-B4E1-FBF8B0EAA0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xmlns="" id="{BA685704-4937-5348-B4E1-FBF8B0EAA0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D08EDEC1-B7A0-934A-8B09-6092BDEE8D6C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xmlns="" id="{471E651E-8546-7840-90BF-9C5868CD9C24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xmlns="" id="{239AB76F-2A7B-7043-8BDC-3E7E24D79D91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xmlns="" id="{B3DF0BD9-EF36-6749-B34F-E0291F8D1D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xmlns="" id="{B3DF0BD9-EF36-6749-B34F-E0291F8D1D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xmlns="" id="{C2762143-CAA8-6949-89BB-8DF1ED33DA78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xmlns="" id="{A7E8AFF1-0DF9-8749-9894-06F010FBBAD3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xmlns="" id="{73846840-E6E6-E943-9108-C0846BADCD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xmlns="" id="{3EEA712E-3D8C-BB4D-BAA2-09390A7E444B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xmlns="" id="{048C5A8F-426E-B84F-A7E1-C68439065D4C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3068777" y="1390815"/>
              <a:ext cx="5602546" cy="376878"/>
              <a:chOff x="3068777" y="1390815"/>
              <a:chExt cx="5602546" cy="3768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xmlns="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t-2</a:t>
                    </a: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 smtClean="0"/>
                      <a:t>t-1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xmlns="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 smtClean="0"/>
                      <a:t>t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106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07 -0.03704 L 0.31784 -0.190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9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′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45" t="-19565" r="-1295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23623C2B-3B58-4D00-9EC7-62B90854EFAF}"/>
                  </a:ext>
                </a:extLst>
              </p:cNvPr>
              <p:cNvSpPr/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  <a:blipFill rotWithShape="0">
                <a:blip r:embed="rId9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8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" grpId="0"/>
      <p:bldP spid="7" grpId="0"/>
      <p:bldP spid="4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mage result for cute bab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94" y="324851"/>
            <a:ext cx="7395412" cy="55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6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23623C2B-3B58-4D00-9EC7-62B90854EFAF}"/>
                  </a:ext>
                </a:extLst>
              </p:cNvPr>
              <p:cNvSpPr/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r>
                  <a:rPr lang="en-US" sz="2000" b="0" i="1" dirty="0" smtClean="0">
                    <a:latin typeface="Cambria Math" charset="0"/>
                  </a:rPr>
                  <a:t/>
                </a:r>
                <a:br>
                  <a:rPr lang="en-US" sz="2000" b="0" i="1" dirty="0" smtClean="0">
                    <a:latin typeface="Cambria Math" charset="0"/>
                  </a:rPr>
                </a:br>
                <a:endParaRPr lang="en-US" dirty="0" smtClean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  <a:blipFill rotWithShape="0">
                <a:blip r:embed="rId6"/>
                <a:stretch>
                  <a:fillRect t="-4348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24" t="-19565" r="-1288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r>
                  <a:rPr lang="en-US" i="1" dirty="0">
                    <a:latin typeface="Cambria Math" charset="0"/>
                  </a:rPr>
                  <a:t/>
                </a:r>
                <a:br>
                  <a:rPr lang="en-US" i="1" dirty="0">
                    <a:latin typeface="Cambria Math" charset="0"/>
                  </a:rPr>
                </a:br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  <a:blipFill rotWithShape="0">
                <a:blip r:embed="rId9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  <a:blipFill rotWithShape="0">
                <a:blip r:embed="rId10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blipFill rotWithShape="0">
                <a:blip r:embed="rId11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E84E085C-5D0F-4D0E-A3D9-4BC7D5820411}"/>
                  </a:ext>
                </a:extLst>
              </p:cNvPr>
              <p:cNvSpPr/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𝑑𝑈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84E085C-5D0F-4D0E-A3D9-4BC7D582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blipFill rotWithShape="0">
                <a:blip r:embed="rId13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5316673" y="3629576"/>
            <a:ext cx="2916078" cy="2119182"/>
            <a:chOff x="5316673" y="3629576"/>
            <a:chExt cx="2916078" cy="21191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U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/>
            <p:cNvSpPr/>
            <p:nvPr/>
          </p:nvSpPr>
          <p:spPr>
            <a:xfrm>
              <a:off x="5316673" y="4925798"/>
              <a:ext cx="819491" cy="82296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979695" y="4242372"/>
              <a:ext cx="957830" cy="6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4" grpId="0"/>
      <p:bldP spid="5" grpId="0"/>
      <p:bldP spid="7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Prevents exploding gradients</a:t>
                </a:r>
              </a:p>
              <a:p>
                <a:r>
                  <a:rPr lang="en-US" sz="2400" dirty="0"/>
                  <a:t>Clip the norm of gradient before </a:t>
                </a:r>
                <a:r>
                  <a:rPr lang="en-US" sz="2400" dirty="0" smtClean="0"/>
                  <a:t>update.</a:t>
                </a:r>
              </a:p>
              <a:p>
                <a:r>
                  <a:rPr lang="en-US" sz="2400" dirty="0" smtClean="0"/>
                  <a:t>For some derivative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some threshold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u</a:t>
                </a:r>
              </a:p>
              <a:p>
                <a:endParaRPr lang="en-US" sz="24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5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Clipping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92301"/>
            <a:ext cx="9144000" cy="46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9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8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Unfolded networks can be very deep</a:t>
            </a:r>
          </a:p>
          <a:p>
            <a:r>
              <a:rPr lang="en-US" sz="2400" dirty="0"/>
              <a:t>Long-term interactions are given exponentially smaller weights than small-term interactions</a:t>
            </a:r>
          </a:p>
          <a:p>
            <a:r>
              <a:rPr lang="en-US" sz="2400" dirty="0"/>
              <a:t>Gradients tend to either </a:t>
            </a:r>
            <a:r>
              <a:rPr lang="en-US" sz="2400" i="1" dirty="0">
                <a:solidFill>
                  <a:srgbClr val="0000FF"/>
                </a:solidFill>
              </a:rPr>
              <a:t>vanish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solidFill>
                  <a:srgbClr val="0000FF"/>
                </a:solidFill>
              </a:rPr>
              <a:t>explode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 Short-Term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Handles long-term dependencies</a:t>
            </a:r>
          </a:p>
          <a:p>
            <a:r>
              <a:rPr lang="en-US" sz="2400" dirty="0"/>
              <a:t>Leaky units where weight on self-loop </a:t>
            </a:r>
            <a:r>
              <a:rPr lang="en-US" sz="2400" i="1" dirty="0">
                <a:solidFill>
                  <a:srgbClr val="0000FF"/>
                </a:solidFill>
              </a:rPr>
              <a:t>α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is context-dependent</a:t>
            </a:r>
          </a:p>
          <a:p>
            <a:r>
              <a:rPr lang="en-US" sz="2400" dirty="0"/>
              <a:t>Allow network to decide whether to </a:t>
            </a:r>
            <a:r>
              <a:rPr lang="en-US" sz="2400" dirty="0">
                <a:solidFill>
                  <a:srgbClr val="0000FF"/>
                </a:solidFill>
              </a:rPr>
              <a:t>accumulate or forget</a:t>
            </a:r>
            <a:r>
              <a:rPr lang="en-US" sz="2400" dirty="0"/>
              <a:t> past info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Rapping-neural-network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12770" y="3244334"/>
            <a:ext cx="55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robbiebarrat</a:t>
            </a:r>
            <a:r>
              <a:rPr lang="en-US" dirty="0">
                <a:hlinkClick r:id="rId3"/>
              </a:rPr>
              <a:t>/rapping-neural-network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4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Notation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Using conventional and convenient notation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50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0" y="2233331"/>
            <a:ext cx="4846949" cy="31415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77323" y="2233331"/>
            <a:ext cx="892688" cy="3372592"/>
            <a:chOff x="7046440" y="1875446"/>
            <a:chExt cx="892688" cy="3372592"/>
          </a:xfrm>
        </p:grpSpPr>
        <p:grpSp>
          <p:nvGrpSpPr>
            <p:cNvPr id="32" name="Group 31"/>
            <p:cNvGrpSpPr/>
            <p:nvPr/>
          </p:nvGrpSpPr>
          <p:grpSpPr>
            <a:xfrm>
              <a:off x="7046440" y="1875446"/>
              <a:ext cx="892688" cy="3372592"/>
              <a:chOff x="5238924" y="2147981"/>
              <a:chExt cx="892688" cy="337259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ircular Arrow 34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116623" y="3914041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RNN again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49" y="1551708"/>
            <a:ext cx="3242712" cy="43645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597237" y="2036619"/>
            <a:ext cx="4758344" cy="31726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88881" y="2916206"/>
            <a:ext cx="1151168" cy="480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State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795657" y="454602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31877" y="5017424"/>
            <a:ext cx="0" cy="89888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6795656" y="3840134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+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/>
          <p:cNvCxnSpPr>
            <a:stCxn id="10" idx="0"/>
            <a:endCxn id="15" idx="4"/>
          </p:cNvCxnSpPr>
          <p:nvPr/>
        </p:nvCxnSpPr>
        <p:spPr>
          <a:xfrm flipH="1" flipV="1">
            <a:off x="7024256" y="4297334"/>
            <a:ext cx="1" cy="2486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9" idx="1"/>
          </p:cNvCxnSpPr>
          <p:nvPr/>
        </p:nvCxnSpPr>
        <p:spPr>
          <a:xfrm rot="5400000" flipH="1" flipV="1">
            <a:off x="7164787" y="3016041"/>
            <a:ext cx="683562" cy="964625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024256" y="1349210"/>
            <a:ext cx="0" cy="18054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>
            <a:spLocks noChangeAspect="1"/>
          </p:cNvSpPr>
          <p:nvPr/>
        </p:nvSpPr>
        <p:spPr>
          <a:xfrm>
            <a:off x="6778510" y="244288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W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Elbow Connector 23"/>
          <p:cNvCxnSpPr>
            <a:stCxn id="9" idx="2"/>
            <a:endCxn id="15" idx="6"/>
          </p:cNvCxnSpPr>
          <p:nvPr/>
        </p:nvCxnSpPr>
        <p:spPr>
          <a:xfrm rot="5400000">
            <a:off x="7572763" y="3077032"/>
            <a:ext cx="671796" cy="131160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84226" y="3448050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8510" y="2101345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371241" y="3827417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</a:t>
            </a: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935682" y="3977639"/>
            <a:ext cx="156757" cy="1567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0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RNN again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49" y="1551708"/>
            <a:ext cx="3242712" cy="43645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597237" y="907176"/>
            <a:ext cx="4758344" cy="5487895"/>
            <a:chOff x="5597237" y="907176"/>
            <a:chExt cx="4758344" cy="5487895"/>
          </a:xfrm>
        </p:grpSpPr>
        <p:sp>
          <p:nvSpPr>
            <p:cNvPr id="5" name="Rounded Rectangle 4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State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+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0" idx="0"/>
              <a:endCxn id="15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5" idx="0"/>
              <a:endCxn id="9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W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4" name="Elbow Connector 23"/>
            <p:cNvCxnSpPr>
              <a:stCxn id="9" idx="2"/>
              <a:endCxn id="15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8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41979 0.0016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38" t="75312" r="53736" b="-550"/>
          <a:stretch/>
        </p:blipFill>
        <p:spPr>
          <a:xfrm>
            <a:off x="9866590" y="1372427"/>
            <a:ext cx="1017223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33" t="49995" r="76175" b="24767"/>
          <a:stretch/>
        </p:blipFill>
        <p:spPr>
          <a:xfrm>
            <a:off x="8706888" y="1157507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7331507" y="2449013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511" t="51705" r="1972" b="23057"/>
          <a:stretch/>
        </p:blipFill>
        <p:spPr>
          <a:xfrm>
            <a:off x="8737477" y="2295028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4140" t="55034" r="52157" b="24762"/>
          <a:stretch/>
        </p:blipFill>
        <p:spPr>
          <a:xfrm>
            <a:off x="6350872" y="1796572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491897" y="1346023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 - Forgetting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2435" t="75553" r="53307" b="-791"/>
          <a:stretch/>
        </p:blipFill>
        <p:spPr>
          <a:xfrm>
            <a:off x="8796768" y="1070887"/>
            <a:ext cx="1057844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9945773" y="1701330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68511" t="51705" r="1972" b="23057"/>
          <a:stretch/>
        </p:blipFill>
        <p:spPr>
          <a:xfrm>
            <a:off x="7289328" y="2421396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4140" t="55034" r="52157" b="24762"/>
          <a:stretch/>
        </p:blipFill>
        <p:spPr>
          <a:xfrm>
            <a:off x="6350714" y="1527635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</a:t>
            </a:r>
            <a:r>
              <a:rPr lang="en-US" b="1" dirty="0" smtClean="0"/>
              <a:t>Events</a:t>
            </a: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711" t="75505" r="76672" b="2016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</a:t>
            </a:r>
            <a:r>
              <a:rPr lang="en-US" b="1" dirty="0" smtClean="0"/>
              <a:t>Events Weighted</a:t>
            </a: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8000"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3000"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9000"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46000"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2162" t="75877" r="77221" b="1644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 smtClean="0"/>
              <a:t>Updated memories</a:t>
            </a:r>
            <a:br>
              <a:rPr lang="en-US" b="1" dirty="0" smtClean="0"/>
            </a:b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8962314" y="1140257"/>
            <a:ext cx="1057844" cy="11005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616368" y="2416896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[</a:t>
            </a:r>
            <a:r>
              <a:rPr lang="en-US" sz="2000" dirty="0"/>
              <a:t>Chen17b] </a:t>
            </a:r>
            <a:r>
              <a:rPr lang="en-US" sz="2000" dirty="0" err="1"/>
              <a:t>Qiming</a:t>
            </a:r>
            <a:r>
              <a:rPr lang="en-US" sz="2000" dirty="0"/>
              <a:t> Chen, Ren Wu, “CNN Is All You Need”, </a:t>
            </a:r>
            <a:r>
              <a:rPr lang="en-US" sz="2000" dirty="0" err="1"/>
              <a:t>arXiv</a:t>
            </a:r>
            <a:r>
              <a:rPr lang="en-US" sz="2000" dirty="0"/>
              <a:t> 1712.09662, 2017.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arxiv.org/abs/1712.09662</a:t>
            </a: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[</a:t>
            </a:r>
            <a:r>
              <a:rPr lang="en-US" sz="2000" dirty="0"/>
              <a:t>Chu17] Hang Chu, Raquel </a:t>
            </a:r>
            <a:r>
              <a:rPr lang="en-US" sz="2000" dirty="0" err="1"/>
              <a:t>Urtasun</a:t>
            </a:r>
            <a:r>
              <a:rPr lang="en-US" sz="2000" dirty="0"/>
              <a:t>, </a:t>
            </a:r>
            <a:r>
              <a:rPr lang="en-US" sz="2000" dirty="0" err="1"/>
              <a:t>Sanja</a:t>
            </a:r>
            <a:r>
              <a:rPr lang="en-US" sz="2000" dirty="0"/>
              <a:t> </a:t>
            </a:r>
            <a:r>
              <a:rPr lang="en-US" sz="2000" dirty="0" err="1"/>
              <a:t>Fidler</a:t>
            </a:r>
            <a:r>
              <a:rPr lang="en-US" sz="2000" dirty="0"/>
              <a:t>, “Song From PI: A Musically Plausible Network for Pop Music Generation”, </a:t>
            </a:r>
            <a:r>
              <a:rPr lang="en-US" sz="2000" dirty="0" err="1"/>
              <a:t>arXiv</a:t>
            </a:r>
            <a:r>
              <a:rPr lang="en-US" sz="2000" dirty="0"/>
              <a:t> preprint, 2017.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arxiv.org/abs/1611.03477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[</a:t>
            </a:r>
            <a:r>
              <a:rPr lang="en-US" sz="2000" dirty="0"/>
              <a:t>Johnson17] Daniel Johnson, “Composing Music with Recurrent Neural Networks”, </a:t>
            </a:r>
            <a:r>
              <a:rPr lang="en-US" sz="2000" dirty="0" err="1"/>
              <a:t>Heahedria</a:t>
            </a:r>
            <a:r>
              <a:rPr lang="en-US" sz="2000" dirty="0"/>
              <a:t>, 2017. </a:t>
            </a:r>
            <a:r>
              <a:rPr lang="en-US" sz="2000" dirty="0">
                <a:hlinkClick r:id="rId5" invalidUrl="http://www.hexahedria.com/2015/08/03/ composing-music-with-recurrent-neural-networks/"/>
              </a:rPr>
              <a:t>http://</a:t>
            </a:r>
            <a:r>
              <a:rPr lang="en-US" sz="2000" dirty="0" err="1">
                <a:hlinkClick r:id="rId6" invalidUrl="http://www.hexahedria.com/2015/08/03/ composing-music-with-recurrent-neural-networks/"/>
              </a:rPr>
              <a:t>www.hexahedria.com</a:t>
            </a:r>
            <a:r>
              <a:rPr lang="en-US" sz="2000" dirty="0">
                <a:hlinkClick r:id="rId7" invalidUrl="http://www.hexahedria.com/2015/08/03/ composing-music-with-recurrent-neural-networks/"/>
              </a:rPr>
              <a:t>/2015/08/03/ composing-music-with-recurrent-neural-networks</a:t>
            </a:r>
            <a:r>
              <a:rPr lang="en-US" sz="2000" dirty="0" smtClean="0">
                <a:hlinkClick r:id="rId8" invalidUrl="http://www.hexahedria.com/2015/08/03/ composing-music-with-recurrent-neural-networks/"/>
              </a:rPr>
              <a:t>/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[</a:t>
            </a:r>
            <a:r>
              <a:rPr lang="en-US" sz="2000" dirty="0"/>
              <a:t>Deutsch16b] Max Deutsch, “Silicon Valley: A New Episode Written by AI”, Deep Writing blog post, 2017. </a:t>
            </a:r>
            <a:r>
              <a:rPr lang="en-US" sz="2000" dirty="0">
                <a:hlinkClick r:id="rId9" invalidUrl="https://medium.com/deep-writing/ silicon-valley-a-new-episode-written-by-ai-a8f832645bc2"/>
              </a:rPr>
              <a:t>https://medium.com/deep-writing/ </a:t>
            </a:r>
            <a:r>
              <a:rPr lang="en-US" sz="2000" dirty="0" smtClean="0">
                <a:hlinkClick r:id="rId10" invalidUrl="https://medium.com/deep-writing/ silicon-valley-a-new-episode-written-by-ai-a8f832645bc2"/>
              </a:rPr>
              <a:t>silicon-valley-a-new-episode-written-by-ai-a8f832645bc2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[</a:t>
            </a:r>
            <a:r>
              <a:rPr lang="en-US" sz="2000" dirty="0"/>
              <a:t>Fan16] Bo Fan, </a:t>
            </a:r>
            <a:r>
              <a:rPr lang="en-US" sz="2000" dirty="0" err="1"/>
              <a:t>Lijuan</a:t>
            </a:r>
            <a:r>
              <a:rPr lang="en-US" sz="2000" dirty="0"/>
              <a:t> Wang, Frank K. Soong, Lei </a:t>
            </a:r>
            <a:r>
              <a:rPr lang="en-US" sz="2000" dirty="0" err="1"/>
              <a:t>Xie</a:t>
            </a:r>
            <a:r>
              <a:rPr lang="en-US" sz="2000" dirty="0"/>
              <a:t> “Photo-Real Talking Head with Deep Bidirectional LSTM”, Multimedia Tools and Applications, 75(9), 2016. </a:t>
            </a:r>
            <a:r>
              <a:rPr lang="en-US" sz="2000" dirty="0">
                <a:hlinkClick r:id="rId11"/>
              </a:rPr>
              <a:t>https://</a:t>
            </a:r>
            <a:r>
              <a:rPr lang="en-US" sz="2000" dirty="0" err="1">
                <a:hlinkClick r:id="rId11"/>
              </a:rPr>
              <a:t>www.microsoft.com</a:t>
            </a:r>
            <a:r>
              <a:rPr lang="en-US" sz="2000" dirty="0">
                <a:hlinkClick r:id="rId11"/>
              </a:rPr>
              <a:t>/</a:t>
            </a:r>
            <a:r>
              <a:rPr lang="en-US" sz="2000" dirty="0" err="1">
                <a:hlinkClick r:id="rId11"/>
              </a:rPr>
              <a:t>en</a:t>
            </a:r>
            <a:r>
              <a:rPr lang="en-US" sz="2000" dirty="0">
                <a:hlinkClick r:id="rId11"/>
              </a:rPr>
              <a:t>-us/research/</a:t>
            </a:r>
            <a:r>
              <a:rPr lang="en-US" sz="2000" dirty="0" err="1">
                <a:hlinkClick r:id="rId11"/>
              </a:rPr>
              <a:t>wp</a:t>
            </a:r>
            <a:r>
              <a:rPr lang="en-US" sz="2000" dirty="0">
                <a:hlinkClick r:id="rId11"/>
              </a:rPr>
              <a:t>-content/uploads/2015/04/icassp2015_fanbo_1009.pdf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65601" y="3106056"/>
            <a:ext cx="4357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 on Wednesday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7261F11-C209-9549-BA62-8069D91CB05F}"/>
              </a:ext>
            </a:extLst>
          </p:cNvPr>
          <p:cNvGrpSpPr/>
          <p:nvPr/>
        </p:nvGrpSpPr>
        <p:grpSpPr>
          <a:xfrm>
            <a:off x="131578" y="2220602"/>
            <a:ext cx="11351329" cy="2537288"/>
            <a:chOff x="-112255" y="2119665"/>
            <a:chExt cx="11805443" cy="2638793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72C5FB0-3320-F246-9BB0-919FCB4D1F2F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638793"/>
              <a:chOff x="7488" y="2119665"/>
              <a:chExt cx="10832400" cy="263879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="" xmlns:a16="http://schemas.microsoft.com/office/drawing/2014/main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78259" cy="2638793"/>
                <a:chOff x="7488" y="2119665"/>
                <a:chExt cx="6078259" cy="263879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="" xmlns:a16="http://schemas.microsoft.com/office/drawing/2014/main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638793"/>
                  <a:chOff x="7488" y="2425811"/>
                  <a:chExt cx="3666162" cy="263879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4909604" y="4121955"/>
                      <a:ext cx="1898222" cy="1156983"/>
                      <a:chOff x="3728673" y="5328872"/>
                      <a:chExt cx="1898222" cy="1156983"/>
                    </a:xfrm>
                  </p:grpSpPr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3728673" y="5957782"/>
                        <a:ext cx="1898222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i="1" dirty="0">
                            <a:latin typeface="Karla" pitchFamily="2" charset="0"/>
                            <a:ea typeface="Karla" pitchFamily="2" charset="0"/>
                          </a:rPr>
                          <a:t>dog barking</a:t>
                        </a:r>
                      </a:p>
                    </p:txBody>
                  </p:sp>
                  <p:cxnSp>
                    <p:nvCxnSpPr>
                      <p:cNvPr id="35" name="Straight Arrow Connector 3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="" xmlns:a16="http://schemas.microsoft.com/office/drawing/2014/main" id="{48A20E61-9217-9A4B-A1C0-A122C9E7BBF6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9"/>
                    <a:chOff x="2789440" y="1937574"/>
                    <a:chExt cx="1584411" cy="575739"/>
                  </a:xfrm>
                </p:grpSpPr>
                <p:sp>
                  <p:nvSpPr>
                    <p:cNvPr id="3" name="Rectangle 2">
                      <a:extLst>
                        <a:ext uri="{FF2B5EF4-FFF2-40B4-BE49-F238E27FC236}">
                          <a16:creationId xmlns="" xmlns:a16="http://schemas.microsoft.com/office/drawing/2014/main" id="{B7BF347E-D9FC-524B-8468-C9BC28285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9161"/>
                      <a:ext cx="1584411" cy="54415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dog barking </a:t>
                      </a:r>
                    </a:p>
                  </p:txBody>
                </p:sp>
                <p:sp>
                  <p:nvSpPr>
                    <p:cNvPr id="6" name="Freeform 5">
                      <a:extLst>
                        <a:ext uri="{FF2B5EF4-FFF2-40B4-BE49-F238E27FC236}">
                          <a16:creationId xmlns="" xmlns:a16="http://schemas.microsoft.com/office/drawing/2014/main" id="{C7DA5B31-EC25-EC47-877F-FB4F86A3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="" xmlns:a16="http://schemas.microsoft.com/office/drawing/2014/main" id="{B48205CF-C8FC-7549-9380-8180CB94C6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="" xmlns:a16="http://schemas.microsoft.com/office/drawing/2014/main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8" name="Group 77">
                    <a:extLst>
                      <a:ext uri="{FF2B5EF4-FFF2-40B4-BE49-F238E27FC236}">
                        <a16:creationId xmlns="" xmlns:a16="http://schemas.microsoft.com/office/drawing/2014/main" id="{06F60272-D6B4-0541-BCEA-E1DBE203798B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79" name="Rectangle 78">
                      <a:extLst>
                        <a:ext uri="{FF2B5EF4-FFF2-40B4-BE49-F238E27FC236}">
                          <a16:creationId xmlns="" xmlns:a16="http://schemas.microsoft.com/office/drawing/2014/main" id="{FAF61B9E-A5BD-4042-9E50-EAD855C41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80" name="Freeform 79">
                      <a:extLst>
                        <a:ext uri="{FF2B5EF4-FFF2-40B4-BE49-F238E27FC236}">
                          <a16:creationId xmlns="" xmlns:a16="http://schemas.microsoft.com/office/drawing/2014/main" id="{B71B9C64-35B1-6143-9BEB-693858F8A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Freeform 80">
                      <a:extLst>
                        <a:ext uri="{FF2B5EF4-FFF2-40B4-BE49-F238E27FC236}">
                          <a16:creationId xmlns="" xmlns:a16="http://schemas.microsoft.com/office/drawing/2014/main" id="{FCD40032-988A-6442-A379-D245ECBE1A9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" name="Group 81">
                  <a:extLst>
                    <a:ext uri="{FF2B5EF4-FFF2-40B4-BE49-F238E27FC236}">
                      <a16:creationId xmlns="" xmlns:a16="http://schemas.microsoft.com/office/drawing/2014/main" id="{8ED31785-1B1C-294A-A9F1-911E52807FA6}"/>
                    </a:ext>
                  </a:extLst>
                </p:cNvPr>
                <p:cNvGrpSpPr/>
                <p:nvPr/>
              </p:nvGrpSpPr>
              <p:grpSpPr>
                <a:xfrm>
                  <a:off x="3343975" y="2119665"/>
                  <a:ext cx="2741772" cy="2638793"/>
                  <a:chOff x="955229" y="2425811"/>
                  <a:chExt cx="2741772" cy="2638793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="" xmlns:a16="http://schemas.microsoft.com/office/drawing/2014/main" id="{ADF17B0D-C503-5549-AAC5-C664D01DD283}"/>
                      </a:ext>
                    </a:extLst>
                  </p:cNvPr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93" name="Group 92">
                      <a:extLst>
                        <a:ext uri="{FF2B5EF4-FFF2-40B4-BE49-F238E27FC236}">
                          <a16:creationId xmlns="" xmlns:a16="http://schemas.microsoft.com/office/drawing/2014/main" id="{0369D82E-8FF3-CA41-9E14-691C659E54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="" xmlns:a16="http://schemas.microsoft.com/office/drawing/2014/main" id="{43563BE9-FAD9-474A-8519-00ADDE7D7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98" name="TextBox 97">
                        <a:extLst>
                          <a:ext uri="{FF2B5EF4-FFF2-40B4-BE49-F238E27FC236}">
                            <a16:creationId xmlns="" xmlns:a16="http://schemas.microsoft.com/office/drawing/2014/main" id="{A6E71407-6CF8-7D4E-B1D5-28592A79B9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99" name="Straight Arrow Connector 98">
                        <a:extLst>
                          <a:ext uri="{FF2B5EF4-FFF2-40B4-BE49-F238E27FC236}">
                            <a16:creationId xmlns="" xmlns:a16="http://schemas.microsoft.com/office/drawing/2014/main" id="{D665A4D0-3C4C-2940-BDB1-9144986EBEE0}"/>
                          </a:ext>
                        </a:extLst>
                      </p:cNvPr>
                      <p:cNvCxnSpPr>
                        <a:cxnSpLocks/>
                        <a:endCxn id="98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Notched Right Arrow 99">
                        <a:extLst>
                          <a:ext uri="{FF2B5EF4-FFF2-40B4-BE49-F238E27FC236}">
                            <a16:creationId xmlns="" xmlns:a16="http://schemas.microsoft.com/office/drawing/2014/main" id="{96A76823-6FB0-3442-8EED-43318CA498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4" name="Group 93">
                      <a:extLst>
                        <a:ext uri="{FF2B5EF4-FFF2-40B4-BE49-F238E27FC236}">
                          <a16:creationId xmlns="" xmlns:a16="http://schemas.microsoft.com/office/drawing/2014/main" id="{F02AC777-B6AD-FE4E-B8A2-577277CD1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604" y="4121955"/>
                      <a:ext cx="1806541" cy="1156983"/>
                      <a:chOff x="3728673" y="5328872"/>
                      <a:chExt cx="1806541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="" xmlns:a16="http://schemas.microsoft.com/office/drawing/2014/main" id="{0F1B4522-D07D-D04C-AC8B-30586C439A2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white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shirt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:a16="http://schemas.microsoft.com/office/drawing/2014/main" id="{0F1B4522-D07D-D04C-AC8B-30586C439A2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96" name="Straight Arrow Connector 95">
                        <a:extLst>
                          <a:ext uri="{FF2B5EF4-FFF2-40B4-BE49-F238E27FC236}">
                            <a16:creationId xmlns="" xmlns:a16="http://schemas.microsoft.com/office/drawing/2014/main" id="{A9CA37A8-ACF3-8244-A781-8D94A849737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="" xmlns:a16="http://schemas.microsoft.com/office/drawing/2014/main" id="{BF8A8DC9-C1DE-D240-99A6-7B10A5E58C5C}"/>
                      </a:ext>
                    </a:extLst>
                  </p:cNvPr>
                  <p:cNvGrpSpPr/>
                  <p:nvPr/>
                </p:nvGrpSpPr>
                <p:grpSpPr>
                  <a:xfrm>
                    <a:off x="2112590" y="3023182"/>
                    <a:ext cx="1584411" cy="575739"/>
                    <a:chOff x="2812791" y="1937574"/>
                    <a:chExt cx="1584411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="" xmlns:a16="http://schemas.microsoft.com/office/drawing/2014/main" id="{FFEBE4DD-ABC5-B745-B6A2-5033CB185F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dog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barking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FEBE4DD-ABC5-B745-B6A2-5033CB185F81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91" name="Freeform 90">
                      <a:extLst>
                        <a:ext uri="{FF2B5EF4-FFF2-40B4-BE49-F238E27FC236}">
                          <a16:creationId xmlns="" xmlns:a16="http://schemas.microsoft.com/office/drawing/2014/main" id="{BB7DD003-A9E1-2C4A-8AA5-EB14A92B2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Freeform 91">
                      <a:extLst>
                        <a:ext uri="{FF2B5EF4-FFF2-40B4-BE49-F238E27FC236}">
                          <a16:creationId xmlns="" xmlns:a16="http://schemas.microsoft.com/office/drawing/2014/main" id="{8475F5AE-ADB0-924A-9D32-7C7072A4C8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="" xmlns:a16="http://schemas.microsoft.com/office/drawing/2014/main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5938262" y="2119665"/>
                <a:ext cx="4901626" cy="2638793"/>
                <a:chOff x="1160770" y="2119665"/>
                <a:chExt cx="4901626" cy="263879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="" xmlns:a16="http://schemas.microsoft.com/office/drawing/2014/main" id="{4314BF31-D35F-5D45-8791-F51EE29559A0}"/>
                    </a:ext>
                  </a:extLst>
                </p:cNvPr>
                <p:cNvGrpSpPr/>
                <p:nvPr/>
              </p:nvGrpSpPr>
              <p:grpSpPr>
                <a:xfrm>
                  <a:off x="1160770" y="2119665"/>
                  <a:ext cx="2546224" cy="2638793"/>
                  <a:chOff x="1160770" y="2425811"/>
                  <a:chExt cx="2546224" cy="2638793"/>
                </a:xfrm>
              </p:grpSpPr>
              <p:grpSp>
                <p:nvGrpSpPr>
                  <p:cNvPr id="117" name="Group 116">
                    <a:extLst>
                      <a:ext uri="{FF2B5EF4-FFF2-40B4-BE49-F238E27FC236}">
                        <a16:creationId xmlns="" xmlns:a16="http://schemas.microsoft.com/office/drawing/2014/main" id="{AB372D00-14FD-0C47-B05B-3FA4E43808C1}"/>
                      </a:ext>
                    </a:extLst>
                  </p:cNvPr>
                  <p:cNvGrpSpPr/>
                  <p:nvPr/>
                </p:nvGrpSpPr>
                <p:grpSpPr>
                  <a:xfrm>
                    <a:off x="1160770" y="2425811"/>
                    <a:ext cx="2512880" cy="2638793"/>
                    <a:chOff x="5192183" y="1651111"/>
                    <a:chExt cx="3454722" cy="3627827"/>
                  </a:xfrm>
                </p:grpSpPr>
                <p:grpSp>
                  <p:nvGrpSpPr>
                    <p:cNvPr id="127" name="Group 126">
                      <a:extLst>
                        <a:ext uri="{FF2B5EF4-FFF2-40B4-BE49-F238E27FC236}">
                          <a16:creationId xmlns="" xmlns:a16="http://schemas.microsoft.com/office/drawing/2014/main" id="{A059030B-F3A0-DD45-8731-15E149B987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31" name="Rectangle 130">
                        <a:extLst>
                          <a:ext uri="{FF2B5EF4-FFF2-40B4-BE49-F238E27FC236}">
                            <a16:creationId xmlns="" xmlns:a16="http://schemas.microsoft.com/office/drawing/2014/main" id="{8643596B-BC4B-8244-965A-7859C79C46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="" xmlns:a16="http://schemas.microsoft.com/office/drawing/2014/main" id="{C61CA7D3-BF98-6042-A810-8747EB9624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54974" cy="5077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133" name="Straight Arrow Connector 132">
                        <a:extLst>
                          <a:ext uri="{FF2B5EF4-FFF2-40B4-BE49-F238E27FC236}">
                            <a16:creationId xmlns="" xmlns:a16="http://schemas.microsoft.com/office/drawing/2014/main" id="{B02BCD24-C099-9749-823D-DBED4190822B}"/>
                          </a:ext>
                        </a:extLst>
                      </p:cNvPr>
                      <p:cNvCxnSpPr>
                        <a:cxnSpLocks/>
                        <a:endCxn id="132" idx="2"/>
                      </p:cNvCxnSpPr>
                      <p:nvPr/>
                    </p:nvCxnSpPr>
                    <p:spPr>
                      <a:xfrm flipH="1" flipV="1">
                        <a:off x="4925543" y="3577095"/>
                        <a:ext cx="3" cy="85178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4" name="Notched Right Arrow 133">
                        <a:extLst>
                          <a:ext uri="{FF2B5EF4-FFF2-40B4-BE49-F238E27FC236}">
                            <a16:creationId xmlns="" xmlns:a16="http://schemas.microsoft.com/office/drawing/2014/main" id="{8FD256BE-2617-754C-A46A-489103D6B4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8" name="Group 127">
                      <a:extLst>
                        <a:ext uri="{FF2B5EF4-FFF2-40B4-BE49-F238E27FC236}">
                          <a16:creationId xmlns="" xmlns:a16="http://schemas.microsoft.com/office/drawing/2014/main" id="{3E085BBA-E8CA-7B4F-8389-44AC15321E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92183" y="4121955"/>
                      <a:ext cx="1584218" cy="1156983"/>
                      <a:chOff x="4011252" y="5328872"/>
                      <a:chExt cx="1584218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="" xmlns:a16="http://schemas.microsoft.com/office/drawing/2014/main" id="{1654E555-8EBF-0541-A186-47AF72958D8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apple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pie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:a16="http://schemas.microsoft.com/office/drawing/2014/main" id="{1654E555-8EBF-0541-A186-47AF72958D8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30" name="Straight Arrow Connector 129">
                        <a:extLst>
                          <a:ext uri="{FF2B5EF4-FFF2-40B4-BE49-F238E27FC236}">
                            <a16:creationId xmlns="" xmlns:a16="http://schemas.microsoft.com/office/drawing/2014/main" id="{F4B56C24-D15D-374A-B288-8982E709801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8" name="Group 117">
                    <a:extLst>
                      <a:ext uri="{FF2B5EF4-FFF2-40B4-BE49-F238E27FC236}">
                        <a16:creationId xmlns="" xmlns:a16="http://schemas.microsoft.com/office/drawing/2014/main" id="{A8ED4183-3F6E-F14E-A8FE-1C6FC49DE44A}"/>
                      </a:ext>
                    </a:extLst>
                  </p:cNvPr>
                  <p:cNvGrpSpPr/>
                  <p:nvPr/>
                </p:nvGrpSpPr>
                <p:grpSpPr>
                  <a:xfrm>
                    <a:off x="2113808" y="3023182"/>
                    <a:ext cx="1593186" cy="575739"/>
                    <a:chOff x="2814009" y="1937574"/>
                    <a:chExt cx="1593186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="" xmlns:a16="http://schemas.microsoft.com/office/drawing/2014/main" id="{BBD95969-380D-4A4D-9253-5A60674B03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:a16="http://schemas.microsoft.com/office/drawing/2014/main" id="{BBD95969-380D-4A4D-9253-5A60674B0344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25" name="Freeform 124">
                      <a:extLst>
                        <a:ext uri="{FF2B5EF4-FFF2-40B4-BE49-F238E27FC236}">
                          <a16:creationId xmlns="" xmlns:a16="http://schemas.microsoft.com/office/drawing/2014/main" id="{8D40BE61-9148-EE44-BF3A-C854141D2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Freeform 125">
                      <a:extLst>
                        <a:ext uri="{FF2B5EF4-FFF2-40B4-BE49-F238E27FC236}">
                          <a16:creationId xmlns="" xmlns:a16="http://schemas.microsoft.com/office/drawing/2014/main" id="{E047CE41-C712-F64B-8C38-0C8521F63B0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3" name="Group 102">
                  <a:extLst>
                    <a:ext uri="{FF2B5EF4-FFF2-40B4-BE49-F238E27FC236}">
                      <a16:creationId xmlns="" xmlns:a16="http://schemas.microsoft.com/office/drawing/2014/main" id="{28819A18-9C18-AE4D-843D-1EFC5974230D}"/>
                    </a:ext>
                  </a:extLst>
                </p:cNvPr>
                <p:cNvGrpSpPr/>
                <p:nvPr/>
              </p:nvGrpSpPr>
              <p:grpSpPr>
                <a:xfrm>
                  <a:off x="3501067" y="2119665"/>
                  <a:ext cx="2561329" cy="2638793"/>
                  <a:chOff x="1112321" y="2425811"/>
                  <a:chExt cx="2561329" cy="2638793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="" xmlns:a16="http://schemas.microsoft.com/office/drawing/2014/main" id="{005C9907-021B-5A4B-8222-ACF1C003C186}"/>
                      </a:ext>
                    </a:extLst>
                  </p:cNvPr>
                  <p:cNvGrpSpPr/>
                  <p:nvPr/>
                </p:nvGrpSpPr>
                <p:grpSpPr>
                  <a:xfrm>
                    <a:off x="1112321" y="2425811"/>
                    <a:ext cx="2561329" cy="2638793"/>
                    <a:chOff x="5125575" y="1651111"/>
                    <a:chExt cx="3521330" cy="3627827"/>
                  </a:xfrm>
                </p:grpSpPr>
                <p:grpSp>
                  <p:nvGrpSpPr>
                    <p:cNvPr id="109" name="Group 108">
                      <a:extLst>
                        <a:ext uri="{FF2B5EF4-FFF2-40B4-BE49-F238E27FC236}">
                          <a16:creationId xmlns="" xmlns:a16="http://schemas.microsoft.com/office/drawing/2014/main" id="{D663755F-ECF4-3547-AECC-BDD931596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13" name="Rectangle 112">
                        <a:extLst>
                          <a:ext uri="{FF2B5EF4-FFF2-40B4-BE49-F238E27FC236}">
                            <a16:creationId xmlns="" xmlns:a16="http://schemas.microsoft.com/office/drawing/2014/main" id="{4D5A22CE-46F7-3741-A930-C24F65EEA3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="" xmlns:a16="http://schemas.microsoft.com/office/drawing/2014/main" id="{9D4E127D-E27D-104C-AA01-379FAB2959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6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0.4</a:t>
                        </a:r>
                      </a:p>
                    </p:txBody>
                  </p:sp>
                  <p:cxnSp>
                    <p:nvCxnSpPr>
                      <p:cNvPr id="115" name="Straight Arrow Connector 114">
                        <a:extLst>
                          <a:ext uri="{FF2B5EF4-FFF2-40B4-BE49-F238E27FC236}">
                            <a16:creationId xmlns="" xmlns:a16="http://schemas.microsoft.com/office/drawing/2014/main" id="{6FACB3BF-8D41-C44C-8CD1-0EF0FE7BDEB3}"/>
                          </a:ext>
                        </a:extLst>
                      </p:cNvPr>
                      <p:cNvCxnSpPr>
                        <a:cxnSpLocks/>
                        <a:endCxn id="11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6" name="Notched Right Arrow 115">
                        <a:extLst>
                          <a:ext uri="{FF2B5EF4-FFF2-40B4-BE49-F238E27FC236}">
                            <a16:creationId xmlns="" xmlns:a16="http://schemas.microsoft.com/office/drawing/2014/main" id="{852EE562-1D93-B84B-8593-A9C80E2F34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0" name="Group 109">
                      <a:extLst>
                        <a:ext uri="{FF2B5EF4-FFF2-40B4-BE49-F238E27FC236}">
                          <a16:creationId xmlns="" xmlns:a16="http://schemas.microsoft.com/office/drawing/2014/main" id="{AC5A3190-3613-924F-9EB3-F34009565D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5575" y="4121955"/>
                      <a:ext cx="1799665" cy="1156983"/>
                      <a:chOff x="3944644" y="5328872"/>
                      <a:chExt cx="1799665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="" xmlns:a16="http://schemas.microsoft.com/office/drawing/2014/main" id="{7AEECCC3-6840-584B-946A-E2C3C2D0AD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knee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hurts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7AEECCC3-6840-584B-946A-E2C3C2D0ADF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12" name="Straight Arrow Connector 111">
                        <a:extLst>
                          <a:ext uri="{FF2B5EF4-FFF2-40B4-BE49-F238E27FC236}">
                            <a16:creationId xmlns="" xmlns:a16="http://schemas.microsoft.com/office/drawing/2014/main" id="{6ABB8431-CCEF-E94A-82F6-BF10E55F710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="" xmlns:a16="http://schemas.microsoft.com/office/drawing/2014/main" id="{F232FE8A-155B-A344-B109-BEF1293E4B4F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8"/>
                    <a:chOff x="2789440" y="1937574"/>
                    <a:chExt cx="1584411" cy="57573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="" xmlns:a16="http://schemas.microsoft.com/office/drawing/2014/main" id="{6938CBA7-CEE9-E646-9EBB-6A53E09B1D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knee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hurts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:a16="http://schemas.microsoft.com/office/drawing/2014/main" id="{6938CBA7-CEE9-E646-9EBB-6A53E09B1DE7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07" name="Freeform 106">
                      <a:extLst>
                        <a:ext uri="{FF2B5EF4-FFF2-40B4-BE49-F238E27FC236}">
                          <a16:creationId xmlns="" xmlns:a16="http://schemas.microsoft.com/office/drawing/2014/main" id="{537EC533-5D63-DE4F-B3C1-2D8E1B5E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8" name="Freeform 107">
                      <a:extLst>
                        <a:ext uri="{FF2B5EF4-FFF2-40B4-BE49-F238E27FC236}">
                          <a16:creationId xmlns="" xmlns:a16="http://schemas.microsoft.com/office/drawing/2014/main" id="{EE515299-4261-F343-91B9-DB94510E6EE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="" xmlns:a16="http://schemas.microsoft.com/office/drawing/2014/main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="" xmlns:a16="http://schemas.microsoft.com/office/drawing/2014/main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C04FF8A9-CA9A-DA4D-994A-6BAEA49CF46F}"/>
                </a:ext>
              </a:extLst>
            </p:cNvPr>
            <p:cNvSpPr txBox="1"/>
            <p:nvPr/>
          </p:nvSpPr>
          <p:spPr>
            <a:xfrm>
              <a:off x="10577543" y="4374350"/>
              <a:ext cx="1115645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Karla" pitchFamily="2" charset="0"/>
                  <a:ea typeface="Karla" pitchFamily="2" charset="0"/>
                </a:rPr>
                <a:t>  get dark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="" xmlns:a16="http://schemas.microsoft.com/office/drawing/2014/main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713879" y="1122306"/>
            <a:ext cx="892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Is it raining? We build an RNN to the probability if it is raining: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7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7261F11-C209-9549-BA62-8069D91CB05F}"/>
              </a:ext>
            </a:extLst>
          </p:cNvPr>
          <p:cNvGrpSpPr/>
          <p:nvPr/>
        </p:nvGrpSpPr>
        <p:grpSpPr>
          <a:xfrm>
            <a:off x="557501" y="886210"/>
            <a:ext cx="10714662" cy="2162896"/>
            <a:chOff x="330707" y="2119665"/>
            <a:chExt cx="11143306" cy="2249423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72C5FB0-3320-F246-9BB0-919FCB4D1F2F}"/>
                </a:ext>
              </a:extLst>
            </p:cNvPr>
            <p:cNvGrpSpPr/>
            <p:nvPr/>
          </p:nvGrpSpPr>
          <p:grpSpPr>
            <a:xfrm>
              <a:off x="330707" y="2119665"/>
              <a:ext cx="10389438" cy="2249423"/>
              <a:chOff x="450450" y="2119665"/>
              <a:chExt cx="10389438" cy="224942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="" xmlns:a16="http://schemas.microsoft.com/office/drawing/2014/main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450450" y="2119665"/>
                <a:ext cx="5611946" cy="2249423"/>
                <a:chOff x="450450" y="2119665"/>
                <a:chExt cx="5611946" cy="224942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="" xmlns:a16="http://schemas.microsoft.com/office/drawing/2014/main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450450" y="2119665"/>
                  <a:ext cx="3223200" cy="2249423"/>
                  <a:chOff x="450450" y="2425811"/>
                  <a:chExt cx="3223200" cy="224942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="" xmlns:a16="http://schemas.microsoft.com/office/drawing/2014/main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="" xmlns:a16="http://schemas.microsoft.com/office/drawing/2014/main" id="{ADF17B0D-C503-5549-AAC5-C664D01DD283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="" xmlns:a16="http://schemas.microsoft.com/office/drawing/2014/main" id="{0369D82E-8FF3-CA41-9E14-691C659E54C9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="" xmlns:a16="http://schemas.microsoft.com/office/drawing/2014/main" id="{43563BE9-FAD9-474A-8519-00ADDE7D73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="" xmlns:a16="http://schemas.microsoft.com/office/drawing/2014/main" id="{A6E71407-6CF8-7D4E-B1D5-28592A79B9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99" name="Straight Arrow Connector 98">
                      <a:extLst>
                        <a:ext uri="{FF2B5EF4-FFF2-40B4-BE49-F238E27FC236}">
                          <a16:creationId xmlns="" xmlns:a16="http://schemas.microsoft.com/office/drawing/2014/main" id="{D665A4D0-3C4C-2940-BDB1-9144986EBEE0}"/>
                        </a:ext>
                      </a:extLst>
                    </p:cNvPr>
                    <p:cNvCxnSpPr>
                      <a:cxnSpLocks/>
                      <a:endCxn id="9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0" name="Notched Right Arrow 99">
                      <a:extLst>
                        <a:ext uri="{FF2B5EF4-FFF2-40B4-BE49-F238E27FC236}">
                          <a16:creationId xmlns="" xmlns:a16="http://schemas.microsoft.com/office/drawing/2014/main" id="{96A76823-6FB0-3442-8EED-43318CA498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="" xmlns:a16="http://schemas.microsoft.com/office/drawing/2014/main" id="{A9CA37A8-ACF3-8244-A781-8D94A849737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="" xmlns:a16="http://schemas.microsoft.com/office/drawing/2014/main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="" xmlns:a16="http://schemas.microsoft.com/office/drawing/2014/main" id="{AB372D00-14FD-0C47-B05B-3FA4E43808C1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27" name="Group 126">
                    <a:extLst>
                      <a:ext uri="{FF2B5EF4-FFF2-40B4-BE49-F238E27FC236}">
                        <a16:creationId xmlns="" xmlns:a16="http://schemas.microsoft.com/office/drawing/2014/main" id="{A059030B-F3A0-DD45-8731-15E149B9878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31" name="Rectangle 130">
                      <a:extLst>
                        <a:ext uri="{FF2B5EF4-FFF2-40B4-BE49-F238E27FC236}">
                          <a16:creationId xmlns="" xmlns:a16="http://schemas.microsoft.com/office/drawing/2014/main" id="{8643596B-BC4B-8244-965A-7859C79C4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32" name="TextBox 131">
                      <a:extLst>
                        <a:ext uri="{FF2B5EF4-FFF2-40B4-BE49-F238E27FC236}">
                          <a16:creationId xmlns="" xmlns:a16="http://schemas.microsoft.com/office/drawing/2014/main" id="{C61CA7D3-BF98-6042-A810-8747EB9624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33" name="Straight Arrow Connector 132">
                      <a:extLst>
                        <a:ext uri="{FF2B5EF4-FFF2-40B4-BE49-F238E27FC236}">
                          <a16:creationId xmlns="" xmlns:a16="http://schemas.microsoft.com/office/drawing/2014/main" id="{B02BCD24-C099-9749-823D-DBED4190822B}"/>
                        </a:ext>
                      </a:extLst>
                    </p:cNvPr>
                    <p:cNvCxnSpPr>
                      <a:cxnSpLocks/>
                      <a:endCxn id="132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Notched Right Arrow 133">
                      <a:extLst>
                        <a:ext uri="{FF2B5EF4-FFF2-40B4-BE49-F238E27FC236}">
                          <a16:creationId xmlns="" xmlns:a16="http://schemas.microsoft.com/office/drawing/2014/main" id="{8FD256BE-2617-754C-A46A-489103D6B4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="" xmlns:a16="http://schemas.microsoft.com/office/drawing/2014/main" id="{F4B56C24-D15D-374A-B288-8982E709801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>
                  <a:extLst>
                    <a:ext uri="{FF2B5EF4-FFF2-40B4-BE49-F238E27FC236}">
                      <a16:creationId xmlns="" xmlns:a16="http://schemas.microsoft.com/office/drawing/2014/main" id="{005C9907-021B-5A4B-8222-ACF1C003C18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="" xmlns:a16="http://schemas.microsoft.com/office/drawing/2014/main" id="{D663755F-ECF4-3547-AECC-BDD9315965C6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13" name="Rectangle 112">
                      <a:extLst>
                        <a:ext uri="{FF2B5EF4-FFF2-40B4-BE49-F238E27FC236}">
                          <a16:creationId xmlns="" xmlns:a16="http://schemas.microsoft.com/office/drawing/2014/main" id="{4D5A22CE-46F7-3741-A930-C24F65EEA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14" name="TextBox 113">
                      <a:extLst>
                        <a:ext uri="{FF2B5EF4-FFF2-40B4-BE49-F238E27FC236}">
                          <a16:creationId xmlns="" xmlns:a16="http://schemas.microsoft.com/office/drawing/2014/main" id="{9D4E127D-E27D-104C-AA01-379FAB2959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0.4</a:t>
                      </a:r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="" xmlns:a16="http://schemas.microsoft.com/office/drawing/2014/main" id="{6FACB3BF-8D41-C44C-8CD1-0EF0FE7BDEB3}"/>
                        </a:ext>
                      </a:extLst>
                    </p:cNvPr>
                    <p:cNvCxnSpPr>
                      <a:cxnSpLocks/>
                      <a:endCxn id="114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6" name="Notched Right Arrow 115">
                      <a:extLst>
                        <a:ext uri="{FF2B5EF4-FFF2-40B4-BE49-F238E27FC236}">
                          <a16:creationId xmlns="" xmlns:a16="http://schemas.microsoft.com/office/drawing/2014/main" id="{852EE562-1D93-B84B-8593-A9C80E2F3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="" xmlns:a16="http://schemas.microsoft.com/office/drawing/2014/main" id="{6ABB8431-CCEF-E94A-82F6-BF10E55F710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="" xmlns:a16="http://schemas.microsoft.com/office/drawing/2014/main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="" xmlns:a16="http://schemas.microsoft.com/office/drawing/2014/main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="" xmlns:a16="http://schemas.microsoft.com/office/drawing/2014/main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C4856D46-EE8E-5F41-834C-F32E4863FD0A}"/>
              </a:ext>
            </a:extLst>
          </p:cNvPr>
          <p:cNvGrpSpPr/>
          <p:nvPr/>
        </p:nvGrpSpPr>
        <p:grpSpPr>
          <a:xfrm>
            <a:off x="122708" y="3569349"/>
            <a:ext cx="11140585" cy="2162896"/>
            <a:chOff x="-112255" y="2119665"/>
            <a:chExt cx="11586268" cy="2249423"/>
          </a:xfrm>
        </p:grpSpPr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3BC43EA7-C695-6540-AB03-04B032329506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="" xmlns:a16="http://schemas.microsoft.com/office/drawing/2014/main" id="{FE00E9DA-9564-6C4F-883A-F97D164748A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="" xmlns:a16="http://schemas.microsoft.com/office/drawing/2014/main" id="{AFD4CC68-6C15-4942-BA2F-B5C3B4C221DB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="" xmlns:a16="http://schemas.microsoft.com/office/drawing/2014/main" id="{ACBAAB16-DBA3-7B42-B2FD-6D9C91F02797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189" name="Group 188">
                      <a:extLst>
                        <a:ext uri="{FF2B5EF4-FFF2-40B4-BE49-F238E27FC236}">
                          <a16:creationId xmlns="" xmlns:a16="http://schemas.microsoft.com/office/drawing/2014/main" id="{09B9E367-F91B-3443-A580-1E60C224CF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93" name="Rectangle 192">
                        <a:extLst>
                          <a:ext uri="{FF2B5EF4-FFF2-40B4-BE49-F238E27FC236}">
                            <a16:creationId xmlns="" xmlns:a16="http://schemas.microsoft.com/office/drawing/2014/main" id="{18205AEF-42C7-014F-8B66-797ED0DE2B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94" name="TextBox 193">
                        <a:extLst>
                          <a:ext uri="{FF2B5EF4-FFF2-40B4-BE49-F238E27FC236}">
                            <a16:creationId xmlns="" xmlns:a16="http://schemas.microsoft.com/office/drawing/2014/main" id="{F309EADA-1E33-3E49-BD25-C04C67B0E1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195" name="Straight Arrow Connector 194">
                        <a:extLst>
                          <a:ext uri="{FF2B5EF4-FFF2-40B4-BE49-F238E27FC236}">
                            <a16:creationId xmlns="" xmlns:a16="http://schemas.microsoft.com/office/drawing/2014/main" id="{577D0F09-10D2-1844-8E18-F2CEA4A4A8F5}"/>
                          </a:ext>
                        </a:extLst>
                      </p:cNvPr>
                      <p:cNvCxnSpPr>
                        <a:cxnSpLocks/>
                        <a:endCxn id="19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6" name="Notched Right Arrow 195">
                        <a:extLst>
                          <a:ext uri="{FF2B5EF4-FFF2-40B4-BE49-F238E27FC236}">
                            <a16:creationId xmlns="" xmlns:a16="http://schemas.microsoft.com/office/drawing/2014/main" id="{A1B68E0B-581B-2647-94FC-779A94008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="" xmlns:a16="http://schemas.microsoft.com/office/drawing/2014/main" id="{14D1B3A1-4C49-474F-8B24-0C1C21E133E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1" name="Notched Right Arrow 180">
                    <a:extLst>
                      <a:ext uri="{FF2B5EF4-FFF2-40B4-BE49-F238E27FC236}">
                        <a16:creationId xmlns="" xmlns:a16="http://schemas.microsoft.com/office/drawing/2014/main" id="{0BC9C40E-0234-F74B-A908-6CF66A70D168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82" name="Group 181">
                    <a:extLst>
                      <a:ext uri="{FF2B5EF4-FFF2-40B4-BE49-F238E27FC236}">
                        <a16:creationId xmlns="" xmlns:a16="http://schemas.microsoft.com/office/drawing/2014/main" id="{2EA0FF82-2E30-BA4A-8F56-ABDF68261F7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183" name="Rectangle 182">
                      <a:extLst>
                        <a:ext uri="{FF2B5EF4-FFF2-40B4-BE49-F238E27FC236}">
                          <a16:creationId xmlns="" xmlns:a16="http://schemas.microsoft.com/office/drawing/2014/main" id="{F1A1D78A-7A48-984B-AEFE-52CB5E5B6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184" name="Freeform 183">
                      <a:extLst>
                        <a:ext uri="{FF2B5EF4-FFF2-40B4-BE49-F238E27FC236}">
                          <a16:creationId xmlns="" xmlns:a16="http://schemas.microsoft.com/office/drawing/2014/main" id="{AAA3705D-DA24-644D-9199-33BD31ABA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Freeform 184">
                      <a:extLst>
                        <a:ext uri="{FF2B5EF4-FFF2-40B4-BE49-F238E27FC236}">
                          <a16:creationId xmlns="" xmlns:a16="http://schemas.microsoft.com/office/drawing/2014/main" id="{99C70FF0-30B1-C04E-AF61-A153603CA43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66" name="Group 165">
                  <a:extLst>
                    <a:ext uri="{FF2B5EF4-FFF2-40B4-BE49-F238E27FC236}">
                      <a16:creationId xmlns="" xmlns:a16="http://schemas.microsoft.com/office/drawing/2014/main" id="{AB34CEA1-D1B0-8D4B-8E57-856D333B572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="" xmlns:a16="http://schemas.microsoft.com/office/drawing/2014/main" id="{D27B39CA-676E-924A-903B-B4798DFC930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75" name="Rectangle 174">
                      <a:extLst>
                        <a:ext uri="{FF2B5EF4-FFF2-40B4-BE49-F238E27FC236}">
                          <a16:creationId xmlns="" xmlns:a16="http://schemas.microsoft.com/office/drawing/2014/main" id="{64808B9B-E7A2-0546-8E1D-8270AEE37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76" name="TextBox 175">
                      <a:extLst>
                        <a:ext uri="{FF2B5EF4-FFF2-40B4-BE49-F238E27FC236}">
                          <a16:creationId xmlns="" xmlns:a16="http://schemas.microsoft.com/office/drawing/2014/main" id="{39242A94-7EBD-0142-9822-8EE4EF7B27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="" xmlns:a16="http://schemas.microsoft.com/office/drawing/2014/main" id="{D2A40B22-E26C-884A-90FC-B7EAF2855598}"/>
                        </a:ext>
                      </a:extLst>
                    </p:cNvPr>
                    <p:cNvCxnSpPr>
                      <a:cxnSpLocks/>
                      <a:endCxn id="176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8" name="Notched Right Arrow 177">
                      <a:extLst>
                        <a:ext uri="{FF2B5EF4-FFF2-40B4-BE49-F238E27FC236}">
                          <a16:creationId xmlns="" xmlns:a16="http://schemas.microsoft.com/office/drawing/2014/main" id="{060794D6-704E-8845-BDB6-3F23002E2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="" xmlns:a16="http://schemas.microsoft.com/office/drawing/2014/main" id="{FBCF8BC9-93B9-7A42-ACC7-2CAB4CF79C2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="" xmlns:a16="http://schemas.microsoft.com/office/drawing/2014/main" id="{0EDE81B9-820B-8547-8A3B-41C364AE3CEF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="" xmlns:a16="http://schemas.microsoft.com/office/drawing/2014/main" id="{A46920A4-736B-4646-A492-EE8DFB06F707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56" name="Group 155">
                    <a:extLst>
                      <a:ext uri="{FF2B5EF4-FFF2-40B4-BE49-F238E27FC236}">
                        <a16:creationId xmlns="" xmlns:a16="http://schemas.microsoft.com/office/drawing/2014/main" id="{ECADC96F-5753-DB4A-9FC1-58872090AFC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60" name="Rectangle 159">
                      <a:extLst>
                        <a:ext uri="{FF2B5EF4-FFF2-40B4-BE49-F238E27FC236}">
                          <a16:creationId xmlns="" xmlns:a16="http://schemas.microsoft.com/office/drawing/2014/main" id="{B83EAB7F-8B2A-FB48-BC2E-82A8C3B91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61" name="TextBox 160">
                      <a:extLst>
                        <a:ext uri="{FF2B5EF4-FFF2-40B4-BE49-F238E27FC236}">
                          <a16:creationId xmlns="" xmlns:a16="http://schemas.microsoft.com/office/drawing/2014/main" id="{C9657AA0-C493-D646-907F-E9522C45E5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62" name="Straight Arrow Connector 161">
                      <a:extLst>
                        <a:ext uri="{FF2B5EF4-FFF2-40B4-BE49-F238E27FC236}">
                          <a16:creationId xmlns="" xmlns:a16="http://schemas.microsoft.com/office/drawing/2014/main" id="{CF829D0E-1D56-E442-A849-F1EBC3E05B03}"/>
                        </a:ext>
                      </a:extLst>
                    </p:cNvPr>
                    <p:cNvCxnSpPr>
                      <a:cxnSpLocks/>
                      <a:endCxn id="16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Notched Right Arrow 162">
                      <a:extLst>
                        <a:ext uri="{FF2B5EF4-FFF2-40B4-BE49-F238E27FC236}">
                          <a16:creationId xmlns="" xmlns:a16="http://schemas.microsoft.com/office/drawing/2014/main" id="{1C2259DA-9BF9-B24F-A8BE-088CBE7F1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="" xmlns:a16="http://schemas.microsoft.com/office/drawing/2014/main" id="{4FF1DF0D-1433-EA46-A947-50531B353BE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Group 121">
                  <a:extLst>
                    <a:ext uri="{FF2B5EF4-FFF2-40B4-BE49-F238E27FC236}">
                      <a16:creationId xmlns="" xmlns:a16="http://schemas.microsoft.com/office/drawing/2014/main" id="{B79FC60B-88B6-954D-B633-4E7D36BDCABD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43" name="Group 142">
                    <a:extLst>
                      <a:ext uri="{FF2B5EF4-FFF2-40B4-BE49-F238E27FC236}">
                        <a16:creationId xmlns="" xmlns:a16="http://schemas.microsoft.com/office/drawing/2014/main" id="{90AAE487-B853-2848-BD55-779EDCFBD16C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47" name="Rectangle 146">
                      <a:extLst>
                        <a:ext uri="{FF2B5EF4-FFF2-40B4-BE49-F238E27FC236}">
                          <a16:creationId xmlns="" xmlns:a16="http://schemas.microsoft.com/office/drawing/2014/main" id="{62DAE651-D204-D442-83BE-5DB852ABA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48" name="TextBox 147">
                      <a:extLst>
                        <a:ext uri="{FF2B5EF4-FFF2-40B4-BE49-F238E27FC236}">
                          <a16:creationId xmlns="" xmlns:a16="http://schemas.microsoft.com/office/drawing/2014/main" id="{BC246B02-DCC5-884F-970F-EA5941DEB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="" xmlns:a16="http://schemas.microsoft.com/office/drawing/2014/main" id="{C582E4B7-C20F-9D42-B48D-16501AC3FC64}"/>
                        </a:ext>
                      </a:extLst>
                    </p:cNvPr>
                    <p:cNvCxnSpPr>
                      <a:cxnSpLocks/>
                      <a:endCxn id="14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0" name="Notched Right Arrow 149">
                      <a:extLst>
                        <a:ext uri="{FF2B5EF4-FFF2-40B4-BE49-F238E27FC236}">
                          <a16:creationId xmlns="" xmlns:a16="http://schemas.microsoft.com/office/drawing/2014/main" id="{5A2D8BBE-63AF-344B-AF92-5D7E8B5E5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="" xmlns:a16="http://schemas.microsoft.com/office/drawing/2014/main" id="{3AE3465A-28FD-6444-AB5F-8BB746DA09A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0D6AE682-EB73-AB42-9470-9265CF2744EB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A09895EF-C124-4549-9005-CEF8046B30FD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="" xmlns:a16="http://schemas.microsoft.com/office/drawing/2014/main" id="{7D491804-CFE8-AC43-8532-C0FB2A87A16D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="" xmlns:a16="http://schemas.microsoft.com/office/drawing/2014/main" id="{41778E93-712D-6943-9F63-380705751E80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E1F44554-579E-9F41-8549-18BA413C37EC}"/>
              </a:ext>
            </a:extLst>
          </p:cNvPr>
          <p:cNvSpPr txBox="1"/>
          <p:nvPr/>
        </p:nvSpPr>
        <p:spPr>
          <a:xfrm>
            <a:off x="1042863" y="2981675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="" xmlns:a16="http://schemas.microsoft.com/office/drawing/2014/main" id="{9EBED268-5A4A-DF45-9BD9-D45EA4AB076F}"/>
                  </a:ext>
                </a:extLst>
              </p:cNvPr>
              <p:cNvSpPr txBox="1"/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BED268-5A4A-DF45-9BD9-D45EA4AB0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="" xmlns:a16="http://schemas.microsoft.com/office/drawing/2014/main" id="{79296EDE-5C1C-FC4B-B1A8-C0E5887A6263}"/>
                  </a:ext>
                </a:extLst>
              </p:cNvPr>
              <p:cNvSpPr txBox="1"/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296EDE-5C1C-FC4B-B1A8-C0E5887A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="" xmlns:a16="http://schemas.microsoft.com/office/drawing/2014/main" id="{71B9EF15-97CD-C040-B22D-A06E827813A2}"/>
                  </a:ext>
                </a:extLst>
              </p:cNvPr>
              <p:cNvSpPr txBox="1"/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1B9EF15-97CD-C040-B22D-A06E82781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extBox 200">
            <a:extLst>
              <a:ext uri="{FF2B5EF4-FFF2-40B4-BE49-F238E27FC236}">
                <a16:creationId xmlns="" xmlns:a16="http://schemas.microsoft.com/office/drawing/2014/main" id="{47C3973E-A4EF-F840-905F-2BC00BB6413A}"/>
              </a:ext>
            </a:extLst>
          </p:cNvPr>
          <p:cNvSpPr txBox="1"/>
          <p:nvPr/>
        </p:nvSpPr>
        <p:spPr>
          <a:xfrm>
            <a:off x="10410177" y="298167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="" xmlns:a16="http://schemas.microsoft.com/office/drawing/2014/main" id="{C2ECF060-A0F9-9545-B5E3-632458410708}"/>
              </a:ext>
            </a:extLst>
          </p:cNvPr>
          <p:cNvSpPr txBox="1"/>
          <p:nvPr/>
        </p:nvSpPr>
        <p:spPr>
          <a:xfrm>
            <a:off x="1042863" y="5673798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="" xmlns:a16="http://schemas.microsoft.com/office/drawing/2014/main" id="{AEAC8180-5447-5A4E-BC73-D59428E5AD96}"/>
                  </a:ext>
                </a:extLst>
              </p:cNvPr>
              <p:cNvSpPr txBox="1"/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EAC8180-5447-5A4E-BC73-D59428E5A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blipFill>
                <a:blip r:embed="rId6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="" xmlns:a16="http://schemas.microsoft.com/office/drawing/2014/main" id="{F74C4E31-E640-7942-BEF0-424A377BB3A6}"/>
                  </a:ext>
                </a:extLst>
              </p:cNvPr>
              <p:cNvSpPr txBox="1"/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74C4E31-E640-7942-BEF0-424A377B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blipFill>
                <a:blip r:embed="rId7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="" xmlns:a16="http://schemas.microsoft.com/office/drawing/2014/main" id="{2C006113-EA3F-1C4E-A872-0E62096EB2B0}"/>
                  </a:ext>
                </a:extLst>
              </p:cNvPr>
              <p:cNvSpPr txBox="1"/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2C006113-EA3F-1C4E-A872-0E62096E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blipFill>
                <a:blip r:embed="rId8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="" xmlns:a16="http://schemas.microsoft.com/office/drawing/2014/main" id="{B29D9616-F835-FC49-BB95-49EB017D2A87}"/>
              </a:ext>
            </a:extLst>
          </p:cNvPr>
          <p:cNvSpPr txBox="1"/>
          <p:nvPr/>
        </p:nvSpPr>
        <p:spPr>
          <a:xfrm>
            <a:off x="10410177" y="567379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="" xmlns:a16="http://schemas.microsoft.com/office/drawing/2014/main" id="{26FBE017-3BEA-3244-9810-3BB107CC8DEF}"/>
              </a:ext>
            </a:extLst>
          </p:cNvPr>
          <p:cNvSpPr/>
          <p:nvPr/>
        </p:nvSpPr>
        <p:spPr>
          <a:xfrm>
            <a:off x="2133251" y="1439187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08" name="Freeform 207">
            <a:extLst>
              <a:ext uri="{FF2B5EF4-FFF2-40B4-BE49-F238E27FC236}">
                <a16:creationId xmlns="" xmlns:a16="http://schemas.microsoft.com/office/drawing/2014/main" id="{EEFA5DA9-0855-5C4A-96DB-33C697FC3F4B}"/>
              </a:ext>
            </a:extLst>
          </p:cNvPr>
          <p:cNvSpPr/>
          <p:nvPr/>
        </p:nvSpPr>
        <p:spPr>
          <a:xfrm>
            <a:off x="2313963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8">
            <a:extLst>
              <a:ext uri="{FF2B5EF4-FFF2-40B4-BE49-F238E27FC236}">
                <a16:creationId xmlns="" xmlns:a16="http://schemas.microsoft.com/office/drawing/2014/main" id="{A4BD8EEF-19DB-3644-B0E9-8F4A4561D10C}"/>
              </a:ext>
            </a:extLst>
          </p:cNvPr>
          <p:cNvSpPr/>
          <p:nvPr/>
        </p:nvSpPr>
        <p:spPr>
          <a:xfrm rot="10800000">
            <a:off x="33397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id="{6579B497-7B39-7C49-AD49-BEFA14B5DEA0}"/>
                  </a:ext>
                </a:extLst>
              </p:cNvPr>
              <p:cNvSpPr/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579B497-7B39-7C49-AD49-BEFA14B5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Freeform 210">
            <a:extLst>
              <a:ext uri="{FF2B5EF4-FFF2-40B4-BE49-F238E27FC236}">
                <a16:creationId xmlns="" xmlns:a16="http://schemas.microsoft.com/office/drawing/2014/main" id="{CFF5B230-EE7A-A443-A436-AE60B15B4694}"/>
              </a:ext>
            </a:extLst>
          </p:cNvPr>
          <p:cNvSpPr/>
          <p:nvPr/>
        </p:nvSpPr>
        <p:spPr>
          <a:xfrm>
            <a:off x="46108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1">
            <a:extLst>
              <a:ext uri="{FF2B5EF4-FFF2-40B4-BE49-F238E27FC236}">
                <a16:creationId xmlns="" xmlns:a16="http://schemas.microsoft.com/office/drawing/2014/main" id="{A537BF2F-BB83-C24B-A7D2-DE74EEBBC52E}"/>
              </a:ext>
            </a:extLst>
          </p:cNvPr>
          <p:cNvSpPr/>
          <p:nvPr/>
        </p:nvSpPr>
        <p:spPr>
          <a:xfrm rot="10800000">
            <a:off x="563658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="" xmlns:a16="http://schemas.microsoft.com/office/drawing/2014/main" id="{BE1120FD-F7FB-9947-BB75-8D3C186BC5F7}"/>
                  </a:ext>
                </a:extLst>
              </p:cNvPr>
              <p:cNvSpPr/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BE1120FD-F7FB-9947-BB75-8D3C186BC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  <a:blipFill>
                <a:blip r:embed="rId10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Freeform 213">
            <a:extLst>
              <a:ext uri="{FF2B5EF4-FFF2-40B4-BE49-F238E27FC236}">
                <a16:creationId xmlns="" xmlns:a16="http://schemas.microsoft.com/office/drawing/2014/main" id="{DEF20567-FBD3-9B4E-8C88-BC70F78A57A0}"/>
              </a:ext>
            </a:extLst>
          </p:cNvPr>
          <p:cNvSpPr/>
          <p:nvPr/>
        </p:nvSpPr>
        <p:spPr>
          <a:xfrm>
            <a:off x="690768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 214">
            <a:extLst>
              <a:ext uri="{FF2B5EF4-FFF2-40B4-BE49-F238E27FC236}">
                <a16:creationId xmlns="" xmlns:a16="http://schemas.microsoft.com/office/drawing/2014/main" id="{79218F83-1242-A442-BA3C-A7C8DF8D8227}"/>
              </a:ext>
            </a:extLst>
          </p:cNvPr>
          <p:cNvSpPr/>
          <p:nvPr/>
        </p:nvSpPr>
        <p:spPr>
          <a:xfrm rot="10800000">
            <a:off x="79334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id="{61886688-2687-0A40-A377-68565822510C}"/>
                  </a:ext>
                </a:extLst>
              </p:cNvPr>
              <p:cNvSpPr/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1886688-2687-0A40-A377-685658225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Freeform 216">
            <a:extLst>
              <a:ext uri="{FF2B5EF4-FFF2-40B4-BE49-F238E27FC236}">
                <a16:creationId xmlns="" xmlns:a16="http://schemas.microsoft.com/office/drawing/2014/main" id="{C8EF27EE-4A0E-B843-AE98-2DCF94147E55}"/>
              </a:ext>
            </a:extLst>
          </p:cNvPr>
          <p:cNvSpPr/>
          <p:nvPr/>
        </p:nvSpPr>
        <p:spPr>
          <a:xfrm>
            <a:off x="92045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 217">
            <a:extLst>
              <a:ext uri="{FF2B5EF4-FFF2-40B4-BE49-F238E27FC236}">
                <a16:creationId xmlns="" xmlns:a16="http://schemas.microsoft.com/office/drawing/2014/main" id="{5592B5FE-5344-234E-BEE8-1BCAE3327EBE}"/>
              </a:ext>
            </a:extLst>
          </p:cNvPr>
          <p:cNvSpPr/>
          <p:nvPr/>
        </p:nvSpPr>
        <p:spPr>
          <a:xfrm rot="10800000">
            <a:off x="10230300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="" xmlns:a16="http://schemas.microsoft.com/office/drawing/2014/main" id="{FE4D3CC2-F53F-3242-95F9-51F6FFBBF83B}"/>
              </a:ext>
            </a:extLst>
          </p:cNvPr>
          <p:cNvSpPr/>
          <p:nvPr/>
        </p:nvSpPr>
        <p:spPr>
          <a:xfrm>
            <a:off x="2133252" y="4153486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20" name="Freeform 219">
            <a:extLst>
              <a:ext uri="{FF2B5EF4-FFF2-40B4-BE49-F238E27FC236}">
                <a16:creationId xmlns="" xmlns:a16="http://schemas.microsoft.com/office/drawing/2014/main" id="{59222C36-78E7-894D-BE53-EE99CD9E0E85}"/>
              </a:ext>
            </a:extLst>
          </p:cNvPr>
          <p:cNvSpPr/>
          <p:nvPr/>
        </p:nvSpPr>
        <p:spPr>
          <a:xfrm>
            <a:off x="2313964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220">
            <a:extLst>
              <a:ext uri="{FF2B5EF4-FFF2-40B4-BE49-F238E27FC236}">
                <a16:creationId xmlns="" xmlns:a16="http://schemas.microsoft.com/office/drawing/2014/main" id="{424D255C-B3DC-864B-B3B9-647FB3E43F65}"/>
              </a:ext>
            </a:extLst>
          </p:cNvPr>
          <p:cNvSpPr/>
          <p:nvPr/>
        </p:nvSpPr>
        <p:spPr>
          <a:xfrm rot="10800000">
            <a:off x="33397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id="{8D323A9F-85FD-694E-B289-FEA8811DE1D5}"/>
                  </a:ext>
                </a:extLst>
              </p:cNvPr>
              <p:cNvSpPr/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D323A9F-85FD-694E-B289-FEA8811DE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Freeform 222">
            <a:extLst>
              <a:ext uri="{FF2B5EF4-FFF2-40B4-BE49-F238E27FC236}">
                <a16:creationId xmlns="" xmlns:a16="http://schemas.microsoft.com/office/drawing/2014/main" id="{88D659F1-86FD-124A-8CBD-90A0B36293C9}"/>
              </a:ext>
            </a:extLst>
          </p:cNvPr>
          <p:cNvSpPr/>
          <p:nvPr/>
        </p:nvSpPr>
        <p:spPr>
          <a:xfrm>
            <a:off x="46108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3">
            <a:extLst>
              <a:ext uri="{FF2B5EF4-FFF2-40B4-BE49-F238E27FC236}">
                <a16:creationId xmlns="" xmlns:a16="http://schemas.microsoft.com/office/drawing/2014/main" id="{61A52A60-E0E2-9946-8460-0D637DE0DBA5}"/>
              </a:ext>
            </a:extLst>
          </p:cNvPr>
          <p:cNvSpPr/>
          <p:nvPr/>
        </p:nvSpPr>
        <p:spPr>
          <a:xfrm rot="10800000">
            <a:off x="563658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id="{68257D4D-1591-2D45-9407-8F1E2F0E7699}"/>
                  </a:ext>
                </a:extLst>
              </p:cNvPr>
              <p:cNvSpPr/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68257D4D-1591-2D45-9407-8F1E2F0E7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Freeform 225">
            <a:extLst>
              <a:ext uri="{FF2B5EF4-FFF2-40B4-BE49-F238E27FC236}">
                <a16:creationId xmlns="" xmlns:a16="http://schemas.microsoft.com/office/drawing/2014/main" id="{28BB8A59-F202-C543-B984-D200266759B9}"/>
              </a:ext>
            </a:extLst>
          </p:cNvPr>
          <p:cNvSpPr/>
          <p:nvPr/>
        </p:nvSpPr>
        <p:spPr>
          <a:xfrm>
            <a:off x="690768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 226">
            <a:extLst>
              <a:ext uri="{FF2B5EF4-FFF2-40B4-BE49-F238E27FC236}">
                <a16:creationId xmlns="" xmlns:a16="http://schemas.microsoft.com/office/drawing/2014/main" id="{C4CF9C69-DF6B-854F-91B8-B51FC7F65BEC}"/>
              </a:ext>
            </a:extLst>
          </p:cNvPr>
          <p:cNvSpPr/>
          <p:nvPr/>
        </p:nvSpPr>
        <p:spPr>
          <a:xfrm rot="10800000">
            <a:off x="79334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="" xmlns:a16="http://schemas.microsoft.com/office/drawing/2014/main" id="{73258E8D-BD89-7548-B648-8796D9D74AE0}"/>
                  </a:ext>
                </a:extLst>
              </p:cNvPr>
              <p:cNvSpPr/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3258E8D-BD89-7548-B648-8796D9D7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  <a:blipFill>
                <a:blip r:embed="rId1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Freeform 228">
            <a:extLst>
              <a:ext uri="{FF2B5EF4-FFF2-40B4-BE49-F238E27FC236}">
                <a16:creationId xmlns="" xmlns:a16="http://schemas.microsoft.com/office/drawing/2014/main" id="{4BC392AB-7B83-D844-AEB0-488AA47DB24A}"/>
              </a:ext>
            </a:extLst>
          </p:cNvPr>
          <p:cNvSpPr/>
          <p:nvPr/>
        </p:nvSpPr>
        <p:spPr>
          <a:xfrm>
            <a:off x="92045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>
            <a:extLst>
              <a:ext uri="{FF2B5EF4-FFF2-40B4-BE49-F238E27FC236}">
                <a16:creationId xmlns="" xmlns:a16="http://schemas.microsoft.com/office/drawing/2014/main" id="{1DA280B5-3C0E-E243-9A2D-513A52E8D0C4}"/>
              </a:ext>
            </a:extLst>
          </p:cNvPr>
          <p:cNvSpPr/>
          <p:nvPr/>
        </p:nvSpPr>
        <p:spPr>
          <a:xfrm rot="10800000">
            <a:off x="10230301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="" xmlns:a16="http://schemas.microsoft.com/office/drawing/2014/main" id="{B861598F-CEE8-464C-ACF2-D543F5F76DCE}"/>
              </a:ext>
            </a:extLst>
          </p:cNvPr>
          <p:cNvSpPr/>
          <p:nvPr/>
        </p:nvSpPr>
        <p:spPr>
          <a:xfrm>
            <a:off x="156312" y="1434924"/>
            <a:ext cx="1523464" cy="50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</p:txBody>
      </p:sp>
      <p:sp>
        <p:nvSpPr>
          <p:cNvPr id="232" name="Freeform 231">
            <a:extLst>
              <a:ext uri="{FF2B5EF4-FFF2-40B4-BE49-F238E27FC236}">
                <a16:creationId xmlns="" xmlns:a16="http://schemas.microsoft.com/office/drawing/2014/main" id="{109D5B43-91A7-9845-8989-82F35F1B7352}"/>
              </a:ext>
            </a:extLst>
          </p:cNvPr>
          <p:cNvSpPr/>
          <p:nvPr/>
        </p:nvSpPr>
        <p:spPr>
          <a:xfrm>
            <a:off x="618376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reeform 232">
            <a:extLst>
              <a:ext uri="{FF2B5EF4-FFF2-40B4-BE49-F238E27FC236}">
                <a16:creationId xmlns="" xmlns:a16="http://schemas.microsoft.com/office/drawing/2014/main" id="{0A89242E-FAF2-AC47-826F-C231265908CD}"/>
              </a:ext>
            </a:extLst>
          </p:cNvPr>
          <p:cNvSpPr/>
          <p:nvPr/>
        </p:nvSpPr>
        <p:spPr>
          <a:xfrm rot="10800000">
            <a:off x="1142438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="" xmlns:a16="http://schemas.microsoft.com/office/drawing/2014/main" id="{623733B3-0225-0548-BDD9-24F55A1F5EF5}"/>
              </a:ext>
            </a:extLst>
          </p:cNvPr>
          <p:cNvGrpSpPr/>
          <p:nvPr/>
        </p:nvGrpSpPr>
        <p:grpSpPr>
          <a:xfrm>
            <a:off x="1797381" y="1354238"/>
            <a:ext cx="2263189" cy="4709106"/>
            <a:chOff x="4122254" y="1175658"/>
            <a:chExt cx="2263189" cy="4887686"/>
          </a:xfrm>
        </p:grpSpPr>
        <p:sp>
          <p:nvSpPr>
            <p:cNvPr id="380" name="Freeform 379">
              <a:extLst>
                <a:ext uri="{FF2B5EF4-FFF2-40B4-BE49-F238E27FC236}">
                  <a16:creationId xmlns="" xmlns:a16="http://schemas.microsoft.com/office/drawing/2014/main" id="{30C90581-4201-2440-86FD-12CBF688485A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="" xmlns:a16="http://schemas.microsoft.com/office/drawing/2014/main" id="{F30DDFD5-1CF2-6243-BAAE-93B570066F6B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="" xmlns:a16="http://schemas.microsoft.com/office/drawing/2014/main" id="{D907D38A-8670-8340-AB8D-8F0961574745}"/>
              </a:ext>
            </a:extLst>
          </p:cNvPr>
          <p:cNvGrpSpPr/>
          <p:nvPr/>
        </p:nvGrpSpPr>
        <p:grpSpPr>
          <a:xfrm>
            <a:off x="6438023" y="1354238"/>
            <a:ext cx="2263189" cy="4709106"/>
            <a:chOff x="4122254" y="1175658"/>
            <a:chExt cx="2263189" cy="4887686"/>
          </a:xfrm>
        </p:grpSpPr>
        <p:sp>
          <p:nvSpPr>
            <p:cNvPr id="374" name="Freeform 373">
              <a:extLst>
                <a:ext uri="{FF2B5EF4-FFF2-40B4-BE49-F238E27FC236}">
                  <a16:creationId xmlns="" xmlns:a16="http://schemas.microsoft.com/office/drawing/2014/main" id="{87728327-8AD5-B14B-9AA8-D46B0D7283CC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="" xmlns:a16="http://schemas.microsoft.com/office/drawing/2014/main" id="{0F102BBC-24BA-324D-9645-9AD0E5A9480C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 + Output</a:t>
            </a:r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="" xmlns:a16="http://schemas.microsoft.com/office/drawing/2014/main" id="{044E6863-EB6D-8540-977C-5C9A471D3F62}"/>
              </a:ext>
            </a:extLst>
          </p:cNvPr>
          <p:cNvSpPr txBox="1"/>
          <p:nvPr/>
        </p:nvSpPr>
        <p:spPr>
          <a:xfrm>
            <a:off x="1042863" y="4549720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="" xmlns:a16="http://schemas.microsoft.com/office/drawing/2014/main" id="{B3109A1D-3869-764F-9328-EAAC749B8538}"/>
                  </a:ext>
                </a:extLst>
              </p:cNvPr>
              <p:cNvSpPr txBox="1"/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3109A1D-3869-764F-9328-EAAC749B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="" xmlns:a16="http://schemas.microsoft.com/office/drawing/2014/main" id="{6A04EEB2-8CDB-EF4B-A170-E05A4667E970}"/>
                  </a:ext>
                </a:extLst>
              </p:cNvPr>
              <p:cNvSpPr txBox="1"/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6A04EEB2-8CDB-EF4B-A170-E05A4667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="" xmlns:a16="http://schemas.microsoft.com/office/drawing/2014/main" id="{233BF4D7-9A56-E443-B08E-EACC453E7F2B}"/>
                  </a:ext>
                </a:extLst>
              </p:cNvPr>
              <p:cNvSpPr txBox="1"/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33BF4D7-9A56-E443-B08E-EACC453E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670995ED-5C34-C141-82E5-88489BC6A284}"/>
              </a:ext>
            </a:extLst>
          </p:cNvPr>
          <p:cNvSpPr txBox="1"/>
          <p:nvPr/>
        </p:nvSpPr>
        <p:spPr>
          <a:xfrm>
            <a:off x="10410177" y="454971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="" xmlns:a16="http://schemas.microsoft.com/office/drawing/2014/main" id="{4DB6BEA7-C262-774F-A30E-7705B239F21D}"/>
              </a:ext>
            </a:extLst>
          </p:cNvPr>
          <p:cNvGrpSpPr/>
          <p:nvPr/>
        </p:nvGrpSpPr>
        <p:grpSpPr>
          <a:xfrm>
            <a:off x="126408" y="2384706"/>
            <a:ext cx="11140585" cy="2162896"/>
            <a:chOff x="-112255" y="2119665"/>
            <a:chExt cx="11586268" cy="2249423"/>
          </a:xfrm>
        </p:grpSpPr>
        <p:grpSp>
          <p:nvGrpSpPr>
            <p:cNvPr id="263" name="Group 262">
              <a:extLst>
                <a:ext uri="{FF2B5EF4-FFF2-40B4-BE49-F238E27FC236}">
                  <a16:creationId xmlns="" xmlns:a16="http://schemas.microsoft.com/office/drawing/2014/main" id="{76834C99-2549-3144-B101-0628CF2178D8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="" xmlns:a16="http://schemas.microsoft.com/office/drawing/2014/main" id="{39D39E12-D618-8C4C-97AE-D7EBFFA4BA9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="" xmlns:a16="http://schemas.microsoft.com/office/drawing/2014/main" id="{67BC536C-8EB0-5A4B-AB5A-57E15422D64F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292" name="Group 291">
                    <a:extLst>
                      <a:ext uri="{FF2B5EF4-FFF2-40B4-BE49-F238E27FC236}">
                        <a16:creationId xmlns="" xmlns:a16="http://schemas.microsoft.com/office/drawing/2014/main" id="{6533929B-2010-8148-A542-00D06187EFC4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298" name="Group 297">
                      <a:extLst>
                        <a:ext uri="{FF2B5EF4-FFF2-40B4-BE49-F238E27FC236}">
                          <a16:creationId xmlns="" xmlns:a16="http://schemas.microsoft.com/office/drawing/2014/main" id="{1D5413A8-42B6-5C4A-939C-695117C5CE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00" name="Rectangle 299">
                        <a:extLst>
                          <a:ext uri="{FF2B5EF4-FFF2-40B4-BE49-F238E27FC236}">
                            <a16:creationId xmlns="" xmlns:a16="http://schemas.microsoft.com/office/drawing/2014/main" id="{A78F9E96-06FF-4F42-83F0-289D1984F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01" name="TextBox 300">
                        <a:extLst>
                          <a:ext uri="{FF2B5EF4-FFF2-40B4-BE49-F238E27FC236}">
                            <a16:creationId xmlns="" xmlns:a16="http://schemas.microsoft.com/office/drawing/2014/main" id="{1EEFE009-8158-6748-8F90-90BDC827B2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02" name="Straight Arrow Connector 301">
                        <a:extLst>
                          <a:ext uri="{FF2B5EF4-FFF2-40B4-BE49-F238E27FC236}">
                            <a16:creationId xmlns="" xmlns:a16="http://schemas.microsoft.com/office/drawing/2014/main" id="{E055035C-C93E-D54A-BA4F-2DDC87BCF0B1}"/>
                          </a:ext>
                        </a:extLst>
                      </p:cNvPr>
                      <p:cNvCxnSpPr>
                        <a:cxnSpLocks/>
                        <a:endCxn id="301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3" name="Notched Right Arrow 302">
                        <a:extLst>
                          <a:ext uri="{FF2B5EF4-FFF2-40B4-BE49-F238E27FC236}">
                            <a16:creationId xmlns="" xmlns:a16="http://schemas.microsoft.com/office/drawing/2014/main" id="{BF6F93D5-46C2-024D-8CD3-5499EA1619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299" name="Straight Arrow Connector 298">
                      <a:extLst>
                        <a:ext uri="{FF2B5EF4-FFF2-40B4-BE49-F238E27FC236}">
                          <a16:creationId xmlns="" xmlns:a16="http://schemas.microsoft.com/office/drawing/2014/main" id="{C62B8E6C-8BB8-E745-BCD6-F578FC00C74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3" name="Notched Right Arrow 292">
                    <a:extLst>
                      <a:ext uri="{FF2B5EF4-FFF2-40B4-BE49-F238E27FC236}">
                        <a16:creationId xmlns="" xmlns:a16="http://schemas.microsoft.com/office/drawing/2014/main" id="{B78CEDC2-D5F1-DA4E-A810-BD417EC522F7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94" name="Group 293">
                    <a:extLst>
                      <a:ext uri="{FF2B5EF4-FFF2-40B4-BE49-F238E27FC236}">
                        <a16:creationId xmlns="" xmlns:a16="http://schemas.microsoft.com/office/drawing/2014/main" id="{F9219189-25E5-EE43-B1E9-B1176B16BFB1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295" name="Rectangle 294">
                      <a:extLst>
                        <a:ext uri="{FF2B5EF4-FFF2-40B4-BE49-F238E27FC236}">
                          <a16:creationId xmlns="" xmlns:a16="http://schemas.microsoft.com/office/drawing/2014/main" id="{ED754220-EE34-4F4A-9D04-7F2F07DAF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296" name="Freeform 295">
                      <a:extLst>
                        <a:ext uri="{FF2B5EF4-FFF2-40B4-BE49-F238E27FC236}">
                          <a16:creationId xmlns="" xmlns:a16="http://schemas.microsoft.com/office/drawing/2014/main" id="{F6EBD341-6C54-4B45-AF8C-B0362723A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Freeform 296">
                      <a:extLst>
                        <a:ext uri="{FF2B5EF4-FFF2-40B4-BE49-F238E27FC236}">
                          <a16:creationId xmlns="" xmlns:a16="http://schemas.microsoft.com/office/drawing/2014/main" id="{F5275412-6DA3-D043-8A2A-F5340C67305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285" name="Group 284">
                  <a:extLst>
                    <a:ext uri="{FF2B5EF4-FFF2-40B4-BE49-F238E27FC236}">
                      <a16:creationId xmlns="" xmlns:a16="http://schemas.microsoft.com/office/drawing/2014/main" id="{E0B362C0-2466-E247-AADC-70C75F52FED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86" name="Group 285">
                    <a:extLst>
                      <a:ext uri="{FF2B5EF4-FFF2-40B4-BE49-F238E27FC236}">
                        <a16:creationId xmlns="" xmlns:a16="http://schemas.microsoft.com/office/drawing/2014/main" id="{6235BDEC-912D-0A41-A964-E4AE0EED903A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8" name="Rectangle 287">
                      <a:extLst>
                        <a:ext uri="{FF2B5EF4-FFF2-40B4-BE49-F238E27FC236}">
                          <a16:creationId xmlns="" xmlns:a16="http://schemas.microsoft.com/office/drawing/2014/main" id="{EBCAF626-708F-274D-A37B-4FBDFA65F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9" name="TextBox 288">
                      <a:extLst>
                        <a:ext uri="{FF2B5EF4-FFF2-40B4-BE49-F238E27FC236}">
                          <a16:creationId xmlns="" xmlns:a16="http://schemas.microsoft.com/office/drawing/2014/main" id="{4EF8849F-D5DB-6D4F-B94E-34A84ECB73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90" name="Straight Arrow Connector 289">
                      <a:extLst>
                        <a:ext uri="{FF2B5EF4-FFF2-40B4-BE49-F238E27FC236}">
                          <a16:creationId xmlns="" xmlns:a16="http://schemas.microsoft.com/office/drawing/2014/main" id="{A4E39F15-036E-B249-9DA6-3E300C0A7EBE}"/>
                        </a:ext>
                      </a:extLst>
                    </p:cNvPr>
                    <p:cNvCxnSpPr>
                      <a:cxnSpLocks/>
                      <a:endCxn id="289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1" name="Notched Right Arrow 290">
                      <a:extLst>
                        <a:ext uri="{FF2B5EF4-FFF2-40B4-BE49-F238E27FC236}">
                          <a16:creationId xmlns="" xmlns:a16="http://schemas.microsoft.com/office/drawing/2014/main" id="{F5440FF5-2809-5E4B-9CCA-C20C14F06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="" xmlns:a16="http://schemas.microsoft.com/office/drawing/2014/main" id="{C1F08959-3244-6F40-988A-064FEE9FC899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9" name="Group 268">
                <a:extLst>
                  <a:ext uri="{FF2B5EF4-FFF2-40B4-BE49-F238E27FC236}">
                    <a16:creationId xmlns="" xmlns:a16="http://schemas.microsoft.com/office/drawing/2014/main" id="{9CE60893-5B48-3F4A-A05F-D398DC39ED93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="" xmlns:a16="http://schemas.microsoft.com/office/drawing/2014/main" id="{092B8760-E4D8-7B42-9F03-28F55FF3DB7E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="" xmlns:a16="http://schemas.microsoft.com/office/drawing/2014/main" id="{36EA5516-6517-2640-A445-573F77659BB4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0" name="Rectangle 279">
                      <a:extLst>
                        <a:ext uri="{FF2B5EF4-FFF2-40B4-BE49-F238E27FC236}">
                          <a16:creationId xmlns="" xmlns:a16="http://schemas.microsoft.com/office/drawing/2014/main" id="{A35BABDE-73A1-0D41-97F4-24D7D67DD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1" name="TextBox 280">
                      <a:extLst>
                        <a:ext uri="{FF2B5EF4-FFF2-40B4-BE49-F238E27FC236}">
                          <a16:creationId xmlns="" xmlns:a16="http://schemas.microsoft.com/office/drawing/2014/main" id="{282B5A50-19CF-4B42-8B3E-1891CB51FD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82" name="Straight Arrow Connector 281">
                      <a:extLst>
                        <a:ext uri="{FF2B5EF4-FFF2-40B4-BE49-F238E27FC236}">
                          <a16:creationId xmlns="" xmlns:a16="http://schemas.microsoft.com/office/drawing/2014/main" id="{0C87A916-9C70-754D-9F73-17552E9F7320}"/>
                        </a:ext>
                      </a:extLst>
                    </p:cNvPr>
                    <p:cNvCxnSpPr>
                      <a:cxnSpLocks/>
                      <a:endCxn id="28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3" name="Notched Right Arrow 282">
                      <a:extLst>
                        <a:ext uri="{FF2B5EF4-FFF2-40B4-BE49-F238E27FC236}">
                          <a16:creationId xmlns="" xmlns:a16="http://schemas.microsoft.com/office/drawing/2014/main" id="{2653F188-BEBD-B647-90D9-000CB388B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="" xmlns:a16="http://schemas.microsoft.com/office/drawing/2014/main" id="{C602A69C-9D1D-AB45-AD17-2025A7EE0A7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1" name="Group 270">
                  <a:extLst>
                    <a:ext uri="{FF2B5EF4-FFF2-40B4-BE49-F238E27FC236}">
                      <a16:creationId xmlns="" xmlns:a16="http://schemas.microsoft.com/office/drawing/2014/main" id="{7F517961-3445-8646-B440-D2570CB44F47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2" name="Group 271">
                    <a:extLst>
                      <a:ext uri="{FF2B5EF4-FFF2-40B4-BE49-F238E27FC236}">
                        <a16:creationId xmlns="" xmlns:a16="http://schemas.microsoft.com/office/drawing/2014/main" id="{3D249ECF-618F-EC42-89F8-A2B3E029E71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74" name="Rectangle 273">
                      <a:extLst>
                        <a:ext uri="{FF2B5EF4-FFF2-40B4-BE49-F238E27FC236}">
                          <a16:creationId xmlns="" xmlns:a16="http://schemas.microsoft.com/office/drawing/2014/main" id="{6DFB76C5-350B-A746-8C3A-CD0C12578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75" name="TextBox 274">
                      <a:extLst>
                        <a:ext uri="{FF2B5EF4-FFF2-40B4-BE49-F238E27FC236}">
                          <a16:creationId xmlns="" xmlns:a16="http://schemas.microsoft.com/office/drawing/2014/main" id="{93EE04E5-0D3C-3F43-AD26-77AF2CE209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276" name="Straight Arrow Connector 275">
                      <a:extLst>
                        <a:ext uri="{FF2B5EF4-FFF2-40B4-BE49-F238E27FC236}">
                          <a16:creationId xmlns="" xmlns:a16="http://schemas.microsoft.com/office/drawing/2014/main" id="{CCE17ED3-2DEE-294D-A735-5D28CDF70DBC}"/>
                        </a:ext>
                      </a:extLst>
                    </p:cNvPr>
                    <p:cNvCxnSpPr>
                      <a:cxnSpLocks/>
                      <a:endCxn id="275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7" name="Notched Right Arrow 276">
                      <a:extLst>
                        <a:ext uri="{FF2B5EF4-FFF2-40B4-BE49-F238E27FC236}">
                          <a16:creationId xmlns="" xmlns:a16="http://schemas.microsoft.com/office/drawing/2014/main" id="{73D2F2D5-C605-D34E-9676-DB3631042E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="" xmlns:a16="http://schemas.microsoft.com/office/drawing/2014/main" id="{9C2F63E8-E9C5-DB4B-B47A-12A5882D23E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64" name="Rectangle 263">
              <a:extLst>
                <a:ext uri="{FF2B5EF4-FFF2-40B4-BE49-F238E27FC236}">
                  <a16:creationId xmlns="" xmlns:a16="http://schemas.microsoft.com/office/drawing/2014/main" id="{8D45D5C3-276D-B44F-BECB-24FA26A8FB9D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="" xmlns:a16="http://schemas.microsoft.com/office/drawing/2014/main" id="{C62E489D-7DB2-0A4C-910F-562A239C7B0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266" name="Straight Arrow Connector 265">
              <a:extLst>
                <a:ext uri="{FF2B5EF4-FFF2-40B4-BE49-F238E27FC236}">
                  <a16:creationId xmlns="" xmlns:a16="http://schemas.microsoft.com/office/drawing/2014/main" id="{BBB8B286-F9BA-1541-A731-9E72F330DB3E}"/>
                </a:ext>
              </a:extLst>
            </p:cNvPr>
            <p:cNvCxnSpPr>
              <a:cxnSpLocks/>
              <a:endCxn id="26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="" xmlns:a16="http://schemas.microsoft.com/office/drawing/2014/main" id="{2E18FE70-3B2E-FB40-B7F3-AA2187DFDEC1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Rectangle 303">
            <a:extLst>
              <a:ext uri="{FF2B5EF4-FFF2-40B4-BE49-F238E27FC236}">
                <a16:creationId xmlns="" xmlns:a16="http://schemas.microsoft.com/office/drawing/2014/main" id="{B4BBA064-0EDA-9942-B6F9-FC04CB0C7A04}"/>
              </a:ext>
            </a:extLst>
          </p:cNvPr>
          <p:cNvSpPr/>
          <p:nvPr/>
        </p:nvSpPr>
        <p:spPr>
          <a:xfrm>
            <a:off x="2133252" y="2989470"/>
            <a:ext cx="1523464" cy="523220"/>
          </a:xfrm>
          <a:prstGeom prst="rect">
            <a:avLst/>
          </a:prstGeom>
          <a:solidFill>
            <a:srgbClr val="F9F9F9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305" name="Freeform 304">
            <a:extLst>
              <a:ext uri="{FF2B5EF4-FFF2-40B4-BE49-F238E27FC236}">
                <a16:creationId xmlns="" xmlns:a16="http://schemas.microsoft.com/office/drawing/2014/main" id="{47AE3699-2346-1844-91C3-4DA21C839888}"/>
              </a:ext>
            </a:extLst>
          </p:cNvPr>
          <p:cNvSpPr/>
          <p:nvPr/>
        </p:nvSpPr>
        <p:spPr>
          <a:xfrm>
            <a:off x="2313964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reeform 305">
            <a:extLst>
              <a:ext uri="{FF2B5EF4-FFF2-40B4-BE49-F238E27FC236}">
                <a16:creationId xmlns="" xmlns:a16="http://schemas.microsoft.com/office/drawing/2014/main" id="{A69CEDBC-8905-804C-A33B-86B8826106A1}"/>
              </a:ext>
            </a:extLst>
          </p:cNvPr>
          <p:cNvSpPr/>
          <p:nvPr/>
        </p:nvSpPr>
        <p:spPr>
          <a:xfrm rot="10800000">
            <a:off x="33397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id="{2C6B6B75-76DA-1044-9776-551FD47418EC}"/>
                  </a:ext>
                </a:extLst>
              </p:cNvPr>
              <p:cNvSpPr/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C6B6B75-76DA-1044-9776-551FD4741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" name="Freeform 310">
            <a:extLst>
              <a:ext uri="{FF2B5EF4-FFF2-40B4-BE49-F238E27FC236}">
                <a16:creationId xmlns="" xmlns:a16="http://schemas.microsoft.com/office/drawing/2014/main" id="{89454F10-D17D-8149-927A-535482573E57}"/>
              </a:ext>
            </a:extLst>
          </p:cNvPr>
          <p:cNvSpPr/>
          <p:nvPr/>
        </p:nvSpPr>
        <p:spPr>
          <a:xfrm>
            <a:off x="690768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1">
            <a:extLst>
              <a:ext uri="{FF2B5EF4-FFF2-40B4-BE49-F238E27FC236}">
                <a16:creationId xmlns="" xmlns:a16="http://schemas.microsoft.com/office/drawing/2014/main" id="{18A13ED0-F25A-9F4B-8FFA-B5E194189999}"/>
              </a:ext>
            </a:extLst>
          </p:cNvPr>
          <p:cNvSpPr/>
          <p:nvPr/>
        </p:nvSpPr>
        <p:spPr>
          <a:xfrm rot="10800000">
            <a:off x="79334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3B2A12-D6D9-0F4C-BBE0-FCD591628AF5}"/>
              </a:ext>
            </a:extLst>
          </p:cNvPr>
          <p:cNvGrpSpPr/>
          <p:nvPr/>
        </p:nvGrpSpPr>
        <p:grpSpPr>
          <a:xfrm>
            <a:off x="4122254" y="1354238"/>
            <a:ext cx="2263189" cy="4709106"/>
            <a:chOff x="4122254" y="1175658"/>
            <a:chExt cx="2263189" cy="4887686"/>
          </a:xfrm>
        </p:grpSpPr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91C2E94B-40B5-044C-B4B6-DA5496BAC7E0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20ED1DBE-7115-B442-A37D-F2AC364991D1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="" xmlns:a16="http://schemas.microsoft.com/office/drawing/2014/main" id="{2C3D73D7-D04E-0E42-B36F-AA84B1EEDA24}"/>
                  </a:ext>
                </a:extLst>
              </p:cNvPr>
              <p:cNvSpPr/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C3D73D7-D04E-0E42-B36F-AA84B1EED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blipFill>
                <a:blip r:embed="rId7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Freeform 307">
            <a:extLst>
              <a:ext uri="{FF2B5EF4-FFF2-40B4-BE49-F238E27FC236}">
                <a16:creationId xmlns="" xmlns:a16="http://schemas.microsoft.com/office/drawing/2014/main" id="{FB524EF1-2458-FA42-8D62-41F076C912B2}"/>
              </a:ext>
            </a:extLst>
          </p:cNvPr>
          <p:cNvSpPr/>
          <p:nvPr/>
        </p:nvSpPr>
        <p:spPr>
          <a:xfrm>
            <a:off x="46108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reeform 308">
            <a:extLst>
              <a:ext uri="{FF2B5EF4-FFF2-40B4-BE49-F238E27FC236}">
                <a16:creationId xmlns="" xmlns:a16="http://schemas.microsoft.com/office/drawing/2014/main" id="{26AC4806-ECA9-6446-99F6-C75BDAB8E2B4}"/>
              </a:ext>
            </a:extLst>
          </p:cNvPr>
          <p:cNvSpPr/>
          <p:nvPr/>
        </p:nvSpPr>
        <p:spPr>
          <a:xfrm rot="10800000">
            <a:off x="563658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="" xmlns:a16="http://schemas.microsoft.com/office/drawing/2014/main" id="{33F4063B-5537-1C41-AF48-703D8E3D3523}"/>
              </a:ext>
            </a:extLst>
          </p:cNvPr>
          <p:cNvGrpSpPr/>
          <p:nvPr/>
        </p:nvGrpSpPr>
        <p:grpSpPr>
          <a:xfrm>
            <a:off x="8801188" y="1367738"/>
            <a:ext cx="2263189" cy="4709106"/>
            <a:chOff x="4122254" y="1175658"/>
            <a:chExt cx="2263189" cy="4887686"/>
          </a:xfrm>
        </p:grpSpPr>
        <p:sp>
          <p:nvSpPr>
            <p:cNvPr id="377" name="Freeform 376">
              <a:extLst>
                <a:ext uri="{FF2B5EF4-FFF2-40B4-BE49-F238E27FC236}">
                  <a16:creationId xmlns="" xmlns:a16="http://schemas.microsoft.com/office/drawing/2014/main" id="{21D83341-EB74-9F47-B523-5D93A996AE2F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="" xmlns:a16="http://schemas.microsoft.com/office/drawing/2014/main" id="{214DE89C-6560-D84F-9BEF-E789B7844BC0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Rectangle 312">
                <a:extLst>
                  <a:ext uri="{FF2B5EF4-FFF2-40B4-BE49-F238E27FC236}">
                    <a16:creationId xmlns="" xmlns:a16="http://schemas.microsoft.com/office/drawing/2014/main" id="{EF1FDCDB-0714-BE42-83A2-0506A31A42E4}"/>
                  </a:ext>
                </a:extLst>
              </p:cNvPr>
              <p:cNvSpPr/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F1FDCDB-0714-BE42-83A2-0506A31A4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Freeform 313">
            <a:extLst>
              <a:ext uri="{FF2B5EF4-FFF2-40B4-BE49-F238E27FC236}">
                <a16:creationId xmlns="" xmlns:a16="http://schemas.microsoft.com/office/drawing/2014/main" id="{1828BA67-62C4-2943-A781-0885F909E162}"/>
              </a:ext>
            </a:extLst>
          </p:cNvPr>
          <p:cNvSpPr/>
          <p:nvPr/>
        </p:nvSpPr>
        <p:spPr>
          <a:xfrm>
            <a:off x="92045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314">
            <a:extLst>
              <a:ext uri="{FF2B5EF4-FFF2-40B4-BE49-F238E27FC236}">
                <a16:creationId xmlns="" xmlns:a16="http://schemas.microsoft.com/office/drawing/2014/main" id="{E7A722BF-A174-2847-8D66-8594B6433DCF}"/>
              </a:ext>
            </a:extLst>
          </p:cNvPr>
          <p:cNvSpPr/>
          <p:nvPr/>
        </p:nvSpPr>
        <p:spPr>
          <a:xfrm rot="10800000">
            <a:off x="10230301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43636" y="63575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63</a:t>
            </a:fld>
            <a:endParaRPr lang="en-US" dirty="0"/>
          </a:p>
        </p:txBody>
      </p:sp>
      <p:pic>
        <p:nvPicPr>
          <p:cNvPr id="3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34" y="2095400"/>
            <a:ext cx="9359100" cy="35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5;p13"/>
          <p:cNvSpPr txBox="1"/>
          <p:nvPr/>
        </p:nvSpPr>
        <p:spPr>
          <a:xfrm>
            <a:off x="2922933" y="1040133"/>
            <a:ext cx="16984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6;p13"/>
          <p:cNvSpPr txBox="1"/>
          <p:nvPr/>
        </p:nvSpPr>
        <p:spPr>
          <a:xfrm>
            <a:off x="2922917" y="552900"/>
            <a:ext cx="6109200" cy="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LSTM: Long short term memory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8247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64</a:t>
            </a:fld>
            <a:endParaRPr lang="en-US"/>
          </a:p>
        </p:txBody>
      </p:sp>
      <p:pic>
        <p:nvPicPr>
          <p:cNvPr id="3" name="Google Shape;61;p14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;p14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>
                <a:latin typeface="Ubuntu"/>
                <a:ea typeface="Ubuntu"/>
                <a:cs typeface="Ubuntu"/>
                <a:sym typeface="Ubuntu"/>
              </a:rPr>
              <a:t>Before to really understand LSTM lets see the big picture … </a:t>
            </a:r>
            <a:endParaRPr sz="3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" name="Google Shape;63;p14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64;p14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65;p14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66;p14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67;p14"/>
          <p:cNvSpPr/>
          <p:nvPr/>
        </p:nvSpPr>
        <p:spPr>
          <a:xfrm>
            <a:off x="4388267" y="4359500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68;p14"/>
          <p:cNvSpPr txBox="1"/>
          <p:nvPr/>
        </p:nvSpPr>
        <p:spPr>
          <a:xfrm>
            <a:off x="5254667" y="44285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Forget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" name="Google Shape;69;p14"/>
          <p:cNvSpPr/>
          <p:nvPr/>
        </p:nvSpPr>
        <p:spPr>
          <a:xfrm>
            <a:off x="8267467" y="4092100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70;p14"/>
          <p:cNvSpPr txBox="1"/>
          <p:nvPr/>
        </p:nvSpPr>
        <p:spPr>
          <a:xfrm>
            <a:off x="9236400" y="4092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Input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167" y="4774801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931" y="5349959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14"/>
          <p:cNvSpPr/>
          <p:nvPr/>
        </p:nvSpPr>
        <p:spPr>
          <a:xfrm>
            <a:off x="4476683" y="2226517"/>
            <a:ext cx="34336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74;p14"/>
          <p:cNvSpPr txBox="1"/>
          <p:nvPr/>
        </p:nvSpPr>
        <p:spPr>
          <a:xfrm>
            <a:off x="5406600" y="22007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Cell State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951" y="2924399"/>
            <a:ext cx="2718647" cy="3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6;p14"/>
          <p:cNvSpPr/>
          <p:nvPr/>
        </p:nvSpPr>
        <p:spPr>
          <a:xfrm>
            <a:off x="8271100" y="1895933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77;p14"/>
          <p:cNvSpPr txBox="1"/>
          <p:nvPr/>
        </p:nvSpPr>
        <p:spPr>
          <a:xfrm>
            <a:off x="9023400" y="1873333"/>
            <a:ext cx="2335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9700" y="25675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30302" y="3067985"/>
            <a:ext cx="2318185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1968" y="5088500"/>
            <a:ext cx="3494625" cy="30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1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0822" y="62654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65</a:t>
            </a:fld>
            <a:endParaRPr lang="en-US"/>
          </a:p>
        </p:txBody>
      </p:sp>
      <p:sp>
        <p:nvSpPr>
          <p:cNvPr id="4" name="Google Shape;86;p15"/>
          <p:cNvSpPr txBox="1"/>
          <p:nvPr/>
        </p:nvSpPr>
        <p:spPr>
          <a:xfrm>
            <a:off x="5098611" y="1626532"/>
            <a:ext cx="6198000" cy="3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LSTM are recurrent neural network with a cell and a hidden state, boths of these are updated in each step and can be thought </a:t>
            </a: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as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memories.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states work as a long term memory and the updates depends on the relation between the hidden state in t -1 and the input</a:t>
            </a: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hidden state of the next step is a transformation of the cell state and the output (which is the section that is in general used to calculate our  loss, ie information that we want in a short memory).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87;p15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Before to really understand LSTM lets see the big picture … 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6" name="Google Shape;88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90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91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92;p15"/>
          <p:cNvSpPr/>
          <p:nvPr/>
        </p:nvSpPr>
        <p:spPr>
          <a:xfrm>
            <a:off x="669433" y="3488333"/>
            <a:ext cx="27188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" name="Google Shape;93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4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95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96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97;p15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4605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99055" y="6380309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Google Shape;102;p16"/>
          <p:cNvSpPr txBox="1"/>
          <p:nvPr/>
        </p:nvSpPr>
        <p:spPr>
          <a:xfrm>
            <a:off x="0" y="0"/>
            <a:ext cx="35004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Let's think about my cell state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4" name="Google Shape;103;p16"/>
          <p:cNvSpPr txBox="1"/>
          <p:nvPr/>
        </p:nvSpPr>
        <p:spPr>
          <a:xfrm>
            <a:off x="5085400" y="5392033"/>
            <a:ext cx="45108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Let's predict if i will help you in the homework in time t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104;p16"/>
          <p:cNvSpPr/>
          <p:nvPr/>
        </p:nvSpPr>
        <p:spPr>
          <a:xfrm>
            <a:off x="711667" y="70733"/>
            <a:ext cx="11480400" cy="47720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" name="Google Shape;105;p16"/>
          <p:cNvGrpSpPr/>
          <p:nvPr/>
        </p:nvGrpSpPr>
        <p:grpSpPr>
          <a:xfrm>
            <a:off x="7725360" y="2086765"/>
            <a:ext cx="2586008" cy="1027715"/>
            <a:chOff x="410500" y="1558350"/>
            <a:chExt cx="2638425" cy="990600"/>
          </a:xfrm>
        </p:grpSpPr>
        <p:pic>
          <p:nvPicPr>
            <p:cNvPr id="7" name="Google Shape;10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500" y="1558350"/>
              <a:ext cx="2638425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0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oogle Shape;109;p16"/>
          <p:cNvGrpSpPr/>
          <p:nvPr/>
        </p:nvGrpSpPr>
        <p:grpSpPr>
          <a:xfrm>
            <a:off x="5162664" y="2069971"/>
            <a:ext cx="2172005" cy="1061263"/>
            <a:chOff x="5186725" y="1223250"/>
            <a:chExt cx="2286000" cy="990600"/>
          </a:xfrm>
        </p:grpSpPr>
        <p:pic>
          <p:nvPicPr>
            <p:cNvPr id="11" name="Google Shape;110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6725" y="1223250"/>
              <a:ext cx="2286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1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2950" y="1758318"/>
              <a:ext cx="408700" cy="39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1684" y="1356025"/>
              <a:ext cx="211235" cy="2063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1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4231" y="5235601"/>
            <a:ext cx="1235308" cy="1509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14;p16"/>
          <p:cNvGrpSpPr/>
          <p:nvPr/>
        </p:nvGrpSpPr>
        <p:grpSpPr>
          <a:xfrm>
            <a:off x="2024499" y="1723645"/>
            <a:ext cx="2747455" cy="1753956"/>
            <a:chOff x="-70262" y="3174175"/>
            <a:chExt cx="2333625" cy="1485900"/>
          </a:xfrm>
        </p:grpSpPr>
        <p:pic>
          <p:nvPicPr>
            <p:cNvPr id="16" name="Google Shape;11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70262" y="3174175"/>
              <a:ext cx="2333625" cy="148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16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93340" y="3765859"/>
              <a:ext cx="491724" cy="29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17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74799" y="3231850"/>
              <a:ext cx="328836" cy="35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18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48650" y="4192424"/>
              <a:ext cx="381125" cy="35375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481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3153" y="6371443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67</a:t>
            </a:fld>
            <a:endParaRPr lang="en-US" dirty="0"/>
          </a:p>
        </p:txBody>
      </p:sp>
      <p:pic>
        <p:nvPicPr>
          <p:cNvPr id="3" name="Google Shape;123;p17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204888"/>
            <a:ext cx="2609831" cy="31994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4;p17"/>
          <p:cNvSpPr/>
          <p:nvPr/>
        </p:nvSpPr>
        <p:spPr>
          <a:xfrm>
            <a:off x="915300" y="4231033"/>
            <a:ext cx="420000" cy="163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" name="Google Shape;125;p17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6" name="Google Shape;126;p17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27;p17"/>
          <p:cNvSpPr txBox="1"/>
          <p:nvPr/>
        </p:nvSpPr>
        <p:spPr>
          <a:xfrm>
            <a:off x="1280084" y="520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Forget Gate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17" y="1706467"/>
            <a:ext cx="3494625" cy="3065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9;p17"/>
          <p:cNvSpPr/>
          <p:nvPr/>
        </p:nvSpPr>
        <p:spPr>
          <a:xfrm rot="5400000">
            <a:off x="9594553" y="1833867"/>
            <a:ext cx="204800" cy="2387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867" y="2041114"/>
            <a:ext cx="815725" cy="60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275" y="2025673"/>
            <a:ext cx="584867" cy="63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9966" y="2339224"/>
            <a:ext cx="344309" cy="31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3134" y="2080633"/>
            <a:ext cx="177953" cy="16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73338" y="2037076"/>
            <a:ext cx="811461" cy="87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34633" y="2037066"/>
            <a:ext cx="1686115" cy="61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56995" y="2396017"/>
            <a:ext cx="335423" cy="19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02959" y="2083190"/>
            <a:ext cx="243504" cy="25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02957" y="2647735"/>
            <a:ext cx="243496" cy="22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39;p17"/>
          <p:cNvSpPr/>
          <p:nvPr/>
        </p:nvSpPr>
        <p:spPr>
          <a:xfrm rot="5400000">
            <a:off x="6730228" y="2259369"/>
            <a:ext cx="246400" cy="15368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14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7298" y="2198104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1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89791" y="3253570"/>
            <a:ext cx="327363" cy="81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2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232932" y="3226625"/>
            <a:ext cx="927905" cy="8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3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90201" y="2235637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44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83505" y="3466874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45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18178" y="3516728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6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16918" y="4635300"/>
            <a:ext cx="344300" cy="8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47;p17"/>
          <p:cNvSpPr/>
          <p:nvPr/>
        </p:nvSpPr>
        <p:spPr>
          <a:xfrm rot="5400000">
            <a:off x="8131865" y="2270767"/>
            <a:ext cx="314400" cy="4273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48;p17"/>
          <p:cNvSpPr txBox="1"/>
          <p:nvPr/>
        </p:nvSpPr>
        <p:spPr>
          <a:xfrm>
            <a:off x="7367851" y="5564956"/>
            <a:ext cx="2247200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Erase everything!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29" name="Google Shape;149;p17"/>
          <p:cNvSpPr txBox="1"/>
          <p:nvPr/>
        </p:nvSpPr>
        <p:spPr>
          <a:xfrm>
            <a:off x="4530467" y="424300"/>
            <a:ext cx="7278400" cy="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latin typeface="Karla" charset="0"/>
                <a:ea typeface="Karla" charset="0"/>
                <a:cs typeface="Karla" charset="0"/>
                <a:sym typeface="Ubuntu"/>
              </a:rPr>
              <a:t>The forget gate tries to estimate what features of the cell state should be forgotten.</a:t>
            </a:r>
            <a:endParaRPr sz="2133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30" name="Google Shape;150;p17"/>
          <p:cNvSpPr/>
          <p:nvPr/>
        </p:nvSpPr>
        <p:spPr>
          <a:xfrm>
            <a:off x="5896149" y="178634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151;p17"/>
          <p:cNvSpPr/>
          <p:nvPr/>
        </p:nvSpPr>
        <p:spPr>
          <a:xfrm rot="10800000">
            <a:off x="11037367" y="178611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152;p17"/>
          <p:cNvSpPr/>
          <p:nvPr/>
        </p:nvSpPr>
        <p:spPr>
          <a:xfrm>
            <a:off x="6504024" y="310248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153;p17"/>
          <p:cNvSpPr/>
          <p:nvPr/>
        </p:nvSpPr>
        <p:spPr>
          <a:xfrm rot="10800000">
            <a:off x="10256983" y="313957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4" name="Google Shape;154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49751" y="2128133"/>
            <a:ext cx="794584" cy="4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55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12151" y="3359267"/>
            <a:ext cx="794584" cy="43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7072" y="6378431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68</a:t>
            </a:fld>
            <a:endParaRPr lang="en-US" dirty="0"/>
          </a:p>
        </p:txBody>
      </p:sp>
      <p:pic>
        <p:nvPicPr>
          <p:cNvPr id="3" name="Google Shape;160;p18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61;p18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162;p18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63;p18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Input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164;p18"/>
          <p:cNvSpPr/>
          <p:nvPr/>
        </p:nvSpPr>
        <p:spPr>
          <a:xfrm>
            <a:off x="1345300" y="4643900"/>
            <a:ext cx="792800" cy="10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51" y="1401685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15" y="1976842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7;p18"/>
          <p:cNvSpPr txBox="1"/>
          <p:nvPr/>
        </p:nvSpPr>
        <p:spPr>
          <a:xfrm>
            <a:off x="4913600" y="308533"/>
            <a:ext cx="7278400" cy="1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input gate layer works in a similar way that the forget layer, the input gate layer estimate the degree of confidence of        and      is a new estimation of the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11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425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7191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9664" y="348206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0168" y="3804880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94402" y="352354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94400" y="4031264"/>
            <a:ext cx="234321" cy="199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4;p18"/>
          <p:cNvGrpSpPr/>
          <p:nvPr/>
        </p:nvGrpSpPr>
        <p:grpSpPr>
          <a:xfrm>
            <a:off x="7299136" y="3482059"/>
            <a:ext cx="678808" cy="790256"/>
            <a:chOff x="5474352" y="2611544"/>
            <a:chExt cx="509106" cy="592692"/>
          </a:xfrm>
        </p:grpSpPr>
        <p:pic>
          <p:nvPicPr>
            <p:cNvPr id="18" name="Google Shape;17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7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7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Google Shape;178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32686" y="3720196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9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80;p18"/>
          <p:cNvSpPr/>
          <p:nvPr/>
        </p:nvSpPr>
        <p:spPr>
          <a:xfrm>
            <a:off x="6074857" y="3345304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4" name="Google Shape;181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82;p18"/>
          <p:cNvSpPr/>
          <p:nvPr/>
        </p:nvSpPr>
        <p:spPr>
          <a:xfrm rot="10800000">
            <a:off x="11220900" y="3318979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6" name="Google Shape;18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59779" y="4925376"/>
            <a:ext cx="277293" cy="2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84;p18"/>
          <p:cNvSpPr/>
          <p:nvPr/>
        </p:nvSpPr>
        <p:spPr>
          <a:xfrm rot="5400000">
            <a:off x="7985135" y="4086933"/>
            <a:ext cx="209600" cy="311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85;p18"/>
          <p:cNvSpPr/>
          <p:nvPr/>
        </p:nvSpPr>
        <p:spPr>
          <a:xfrm>
            <a:off x="7383799" y="4684611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186;p18"/>
          <p:cNvSpPr/>
          <p:nvPr/>
        </p:nvSpPr>
        <p:spPr>
          <a:xfrm rot="10800000">
            <a:off x="9509023" y="4678708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0" name="Google Shape;187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89867" y="3500605"/>
            <a:ext cx="678800" cy="77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88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18506" y="4953013"/>
            <a:ext cx="754733" cy="27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89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46525" y="3704526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90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62359" y="4933775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91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26700" y="2076601"/>
            <a:ext cx="1201600" cy="93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92;p18"/>
          <p:cNvSpPr txBox="1"/>
          <p:nvPr/>
        </p:nvSpPr>
        <p:spPr>
          <a:xfrm>
            <a:off x="6074851" y="2093500"/>
            <a:ext cx="3372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say that my input gate estimation is: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6" name="Google Shape;193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753801" y="3495318"/>
            <a:ext cx="1409783" cy="790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194;p18"/>
          <p:cNvGrpSpPr/>
          <p:nvPr/>
        </p:nvGrpSpPr>
        <p:grpSpPr>
          <a:xfrm>
            <a:off x="7750536" y="5850392"/>
            <a:ext cx="678808" cy="790256"/>
            <a:chOff x="5474352" y="2611544"/>
            <a:chExt cx="509106" cy="592692"/>
          </a:xfrm>
        </p:grpSpPr>
        <p:pic>
          <p:nvPicPr>
            <p:cNvPr id="38" name="Google Shape;19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19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9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198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05100" y="4676886"/>
            <a:ext cx="322800" cy="76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99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869500" y="4683533"/>
            <a:ext cx="469517" cy="7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2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05;p19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06;p19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07;p19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208;p19"/>
          <p:cNvSpPr txBox="1"/>
          <p:nvPr/>
        </p:nvSpPr>
        <p:spPr>
          <a:xfrm>
            <a:off x="4718067" y="747200"/>
            <a:ext cx="72784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After the calculation of forget gate and input gate we can update our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85" y="1694182"/>
            <a:ext cx="271864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120" y="2520260"/>
            <a:ext cx="327363" cy="816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1;p19"/>
          <p:cNvGrpSpPr/>
          <p:nvPr/>
        </p:nvGrpSpPr>
        <p:grpSpPr>
          <a:xfrm>
            <a:off x="6858997" y="2540448"/>
            <a:ext cx="1224185" cy="851403"/>
            <a:chOff x="1652515" y="1558336"/>
            <a:chExt cx="1396409" cy="990618"/>
          </a:xfrm>
        </p:grpSpPr>
        <p:pic>
          <p:nvPicPr>
            <p:cNvPr id="11" name="Google Shape;212;p19"/>
            <p:cNvPicPr preferRelativeResize="0"/>
            <p:nvPr/>
          </p:nvPicPr>
          <p:blipFill rotWithShape="1">
            <a:blip r:embed="rId6">
              <a:alphaModFix/>
            </a:blip>
            <a:srcRect l="47073"/>
            <a:stretch/>
          </p:blipFill>
          <p:spPr>
            <a:xfrm>
              <a:off x="1652515" y="1558336"/>
              <a:ext cx="1396409" cy="99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1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1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21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12100" y="2541718"/>
            <a:ext cx="327333" cy="77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3714" y="2783421"/>
            <a:ext cx="327348" cy="290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17;p19"/>
          <p:cNvSpPr/>
          <p:nvPr/>
        </p:nvSpPr>
        <p:spPr>
          <a:xfrm rot="5400000">
            <a:off x="8158543" y="1623867"/>
            <a:ext cx="255200" cy="3910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" name="Google Shape;21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6633" y="2762134"/>
            <a:ext cx="918067" cy="40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11551" y="4051134"/>
            <a:ext cx="918067" cy="408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21;p19"/>
          <p:cNvGrpSpPr/>
          <p:nvPr/>
        </p:nvGrpSpPr>
        <p:grpSpPr>
          <a:xfrm>
            <a:off x="9740469" y="2533441"/>
            <a:ext cx="678808" cy="790256"/>
            <a:chOff x="5474352" y="2611544"/>
            <a:chExt cx="509106" cy="592692"/>
          </a:xfrm>
        </p:grpSpPr>
        <p:pic>
          <p:nvPicPr>
            <p:cNvPr id="21" name="Google Shape;22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2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225;p19"/>
          <p:cNvGrpSpPr/>
          <p:nvPr/>
        </p:nvGrpSpPr>
        <p:grpSpPr>
          <a:xfrm>
            <a:off x="7946736" y="3860025"/>
            <a:ext cx="678808" cy="790256"/>
            <a:chOff x="5474352" y="2611544"/>
            <a:chExt cx="509106" cy="592692"/>
          </a:xfrm>
        </p:grpSpPr>
        <p:pic>
          <p:nvPicPr>
            <p:cNvPr id="25" name="Google Shape;22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2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2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22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15100" y="2851405"/>
            <a:ext cx="215939" cy="2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31983" y="2800972"/>
            <a:ext cx="215939" cy="2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lide Number Placeholder 1"/>
          <p:cNvSpPr txBox="1">
            <a:spLocks/>
          </p:cNvSpPr>
          <p:nvPr/>
        </p:nvSpPr>
        <p:spPr>
          <a:xfrm>
            <a:off x="10700866" y="6304600"/>
            <a:ext cx="731600" cy="52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uk-UA" smtClean="0"/>
              <a:pPr/>
              <a:t>69</a:t>
            </a:fld>
            <a:endParaRPr lang="uk-UA" dirty="0"/>
          </a:p>
        </p:txBody>
      </p:sp>
      <p:sp>
        <p:nvSpPr>
          <p:cNvPr id="33" name="Google Shape;240;p20"/>
          <p:cNvSpPr/>
          <p:nvPr/>
        </p:nvSpPr>
        <p:spPr>
          <a:xfrm>
            <a:off x="643333" y="4180667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932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23174" y="63713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70</a:t>
            </a:fld>
            <a:endParaRPr lang="en-US" dirty="0"/>
          </a:p>
        </p:txBody>
      </p:sp>
      <p:pic>
        <p:nvPicPr>
          <p:cNvPr id="3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36;p20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37;p20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38;p20"/>
          <p:cNvSpPr txBox="1"/>
          <p:nvPr/>
        </p:nvSpPr>
        <p:spPr>
          <a:xfrm>
            <a:off x="1090537" y="520100"/>
            <a:ext cx="2344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" name="Google Shape;239;p20"/>
          <p:cNvSpPr txBox="1"/>
          <p:nvPr/>
        </p:nvSpPr>
        <p:spPr>
          <a:xfrm>
            <a:off x="4613733" y="437433"/>
            <a:ext cx="7368000" cy="2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output gate layer is calculated using the information of the input x in time t and hidden state of the last step.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It is important to notice that hidden state used in the next step is obtained using the output gate layer which is usually the function that we optimize.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9" name="Google Shape;241;p20"/>
          <p:cNvSpPr/>
          <p:nvPr/>
        </p:nvSpPr>
        <p:spPr>
          <a:xfrm rot="5400000">
            <a:off x="8651567" y="1558868"/>
            <a:ext cx="253600" cy="5051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2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33" y="14439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736" y="1944385"/>
            <a:ext cx="2318185" cy="3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244;p20"/>
          <p:cNvGrpSpPr/>
          <p:nvPr/>
        </p:nvGrpSpPr>
        <p:grpSpPr>
          <a:xfrm>
            <a:off x="7604619" y="2932425"/>
            <a:ext cx="678808" cy="790256"/>
            <a:chOff x="5474352" y="2611544"/>
            <a:chExt cx="509106" cy="592692"/>
          </a:xfrm>
        </p:grpSpPr>
        <p:pic>
          <p:nvPicPr>
            <p:cNvPr id="13" name="Google Shape;24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46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47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24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4719" y="3197029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2905" y="3166925"/>
            <a:ext cx="243764" cy="21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50;p20"/>
          <p:cNvSpPr/>
          <p:nvPr/>
        </p:nvSpPr>
        <p:spPr>
          <a:xfrm>
            <a:off x="6513424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51;p20"/>
          <p:cNvSpPr/>
          <p:nvPr/>
        </p:nvSpPr>
        <p:spPr>
          <a:xfrm rot="10800000">
            <a:off x="11255591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25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20716" y="3138884"/>
            <a:ext cx="780867" cy="27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2331" y="294831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4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92835" y="3271131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55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37069" y="298979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56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437066" y="3497515"/>
            <a:ext cx="234321" cy="1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7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021036" y="2948335"/>
            <a:ext cx="1145416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8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82833" y="2918372"/>
            <a:ext cx="678800" cy="46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59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92533" y="4323739"/>
            <a:ext cx="1571667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60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49400" y="5334799"/>
            <a:ext cx="4769800" cy="973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61;p20"/>
          <p:cNvGrpSpPr/>
          <p:nvPr/>
        </p:nvGrpSpPr>
        <p:grpSpPr>
          <a:xfrm>
            <a:off x="7883829" y="5471512"/>
            <a:ext cx="399612" cy="713915"/>
            <a:chOff x="5493233" y="2662834"/>
            <a:chExt cx="299709" cy="535436"/>
          </a:xfrm>
        </p:grpSpPr>
        <p:pic>
          <p:nvPicPr>
            <p:cNvPr id="30" name="Google Shape;26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63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oogle Shape;264;p20"/>
          <p:cNvGrpSpPr/>
          <p:nvPr/>
        </p:nvGrpSpPr>
        <p:grpSpPr>
          <a:xfrm>
            <a:off x="9564195" y="5471512"/>
            <a:ext cx="399612" cy="713915"/>
            <a:chOff x="5493233" y="2662834"/>
            <a:chExt cx="299709" cy="535436"/>
          </a:xfrm>
        </p:grpSpPr>
        <p:pic>
          <p:nvPicPr>
            <p:cNvPr id="33" name="Google Shape;26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6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218;p19"/>
          <p:cNvSpPr/>
          <p:nvPr/>
        </p:nvSpPr>
        <p:spPr>
          <a:xfrm>
            <a:off x="2399622" y="4186606"/>
            <a:ext cx="738800" cy="13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6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4200" y="63837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71</a:t>
            </a:fld>
            <a:endParaRPr lang="en-US" dirty="0"/>
          </a:p>
        </p:txBody>
      </p:sp>
      <p:pic>
        <p:nvPicPr>
          <p:cNvPr id="3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33" y="2679667"/>
            <a:ext cx="2494400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833" y="4565669"/>
            <a:ext cx="3482968" cy="71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4533" y="2679667"/>
            <a:ext cx="3482968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533" y="4567533"/>
            <a:ext cx="24635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5;p21"/>
          <p:cNvSpPr txBox="1"/>
          <p:nvPr/>
        </p:nvSpPr>
        <p:spPr>
          <a:xfrm>
            <a:off x="800499" y="912500"/>
            <a:ext cx="6639392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To optimize my parameters i basically need to do: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all the derivatives in some time t!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3567" y="912500"/>
            <a:ext cx="23023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7;p21"/>
          <p:cNvSpPr txBox="1"/>
          <p:nvPr/>
        </p:nvSpPr>
        <p:spPr>
          <a:xfrm>
            <a:off x="7911800" y="0"/>
            <a:ext cx="409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wcct! = we can calculate this!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Google Shape;278;p21"/>
          <p:cNvSpPr/>
          <p:nvPr/>
        </p:nvSpPr>
        <p:spPr>
          <a:xfrm rot="-5400000">
            <a:off x="3336300" y="2295933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279;p21"/>
          <p:cNvSpPr/>
          <p:nvPr/>
        </p:nvSpPr>
        <p:spPr>
          <a:xfrm rot="-5400000">
            <a:off x="4072233" y="4004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280;p21"/>
          <p:cNvSpPr/>
          <p:nvPr/>
        </p:nvSpPr>
        <p:spPr>
          <a:xfrm rot="-5400000">
            <a:off x="9425067" y="2118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281;p21"/>
          <p:cNvSpPr/>
          <p:nvPr/>
        </p:nvSpPr>
        <p:spPr>
          <a:xfrm rot="-5400000">
            <a:off x="8683000" y="4237467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282;p21"/>
          <p:cNvSpPr txBox="1"/>
          <p:nvPr/>
        </p:nvSpPr>
        <p:spPr>
          <a:xfrm>
            <a:off x="31042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5" name="Google Shape;283;p21"/>
          <p:cNvSpPr txBox="1"/>
          <p:nvPr/>
        </p:nvSpPr>
        <p:spPr>
          <a:xfrm>
            <a:off x="3781833" y="40261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6" name="Google Shape;284;p21"/>
          <p:cNvSpPr txBox="1"/>
          <p:nvPr/>
        </p:nvSpPr>
        <p:spPr>
          <a:xfrm>
            <a:off x="91346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7" name="Google Shape;285;p21"/>
          <p:cNvSpPr txBox="1"/>
          <p:nvPr/>
        </p:nvSpPr>
        <p:spPr>
          <a:xfrm>
            <a:off x="8392600" y="3950200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8" name="Google Shape;286;p21"/>
          <p:cNvSpPr/>
          <p:nvPr/>
        </p:nvSpPr>
        <p:spPr>
          <a:xfrm rot="5400000">
            <a:off x="2994433" y="5034600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87;p21"/>
          <p:cNvSpPr/>
          <p:nvPr/>
        </p:nvSpPr>
        <p:spPr>
          <a:xfrm rot="5400000">
            <a:off x="8170400" y="5120800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88;p21"/>
          <p:cNvSpPr/>
          <p:nvPr/>
        </p:nvSpPr>
        <p:spPr>
          <a:xfrm rot="5400000">
            <a:off x="2906117" y="3259033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89;p21"/>
          <p:cNvSpPr/>
          <p:nvPr/>
        </p:nvSpPr>
        <p:spPr>
          <a:xfrm rot="5400000">
            <a:off x="8434900" y="3139433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2" name="Google Shape;2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9134" y="3600267"/>
            <a:ext cx="567167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9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9000" y="5494084"/>
            <a:ext cx="795200" cy="22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9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3151" y="5607601"/>
            <a:ext cx="141783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63601" y="3624234"/>
            <a:ext cx="141783" cy="2835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94;p21"/>
          <p:cNvSpPr txBox="1"/>
          <p:nvPr/>
        </p:nvSpPr>
        <p:spPr>
          <a:xfrm>
            <a:off x="1048281" y="6110167"/>
            <a:ext cx="7829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So… every derivative is wrt the cell state or the hidden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4363" y="638406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72</a:t>
            </a:fld>
            <a:endParaRPr lang="en-US" dirty="0"/>
          </a:p>
        </p:txBody>
      </p:sp>
      <p:pic>
        <p:nvPicPr>
          <p:cNvPr id="3" name="Google Shape;2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451" y="3631002"/>
            <a:ext cx="6866332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34" y="4947665"/>
            <a:ext cx="4144101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124" y="1587347"/>
            <a:ext cx="7130659" cy="7952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2;p22"/>
          <p:cNvSpPr/>
          <p:nvPr/>
        </p:nvSpPr>
        <p:spPr>
          <a:xfrm rot="5400000">
            <a:off x="4552600" y="3117233"/>
            <a:ext cx="242800" cy="2860800"/>
          </a:xfrm>
          <a:prstGeom prst="rightBrace">
            <a:avLst>
              <a:gd name="adj1" fmla="val 8333"/>
              <a:gd name="adj2" fmla="val 2064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303;p22"/>
          <p:cNvSpPr/>
          <p:nvPr/>
        </p:nvSpPr>
        <p:spPr>
          <a:xfrm rot="5400000">
            <a:off x="7560733" y="3117233"/>
            <a:ext cx="242800" cy="2860800"/>
          </a:xfrm>
          <a:prstGeom prst="rightBrace">
            <a:avLst>
              <a:gd name="adj1" fmla="val 8333"/>
              <a:gd name="adj2" fmla="val 4416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304;p22"/>
          <p:cNvSpPr txBox="1"/>
          <p:nvPr/>
        </p:nvSpPr>
        <p:spPr>
          <a:xfrm>
            <a:off x="840733" y="402533"/>
            <a:ext cx="6527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the cell state and the hidden state</a:t>
            </a:r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272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</a:t>
            </a:r>
            <a:endParaRPr lang="en-US" sz="32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39041" y="1466823"/>
            <a:ext cx="1828800" cy="4125246"/>
            <a:chOff x="983411" y="1188625"/>
            <a:chExt cx="1828800" cy="4125246"/>
          </a:xfrm>
        </p:grpSpPr>
        <p:sp>
          <p:nvSpPr>
            <p:cNvPr id="12" name="Rounded Rectangle 11"/>
            <p:cNvSpPr/>
            <p:nvPr/>
          </p:nvSpPr>
          <p:spPr>
            <a:xfrm>
              <a:off x="983411" y="1188625"/>
              <a:ext cx="1828800" cy="4125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24764" y="1240384"/>
              <a:ext cx="892688" cy="3372592"/>
              <a:chOff x="7046440" y="1875446"/>
              <a:chExt cx="892688" cy="337259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/>
                <p:cNvCxnSpPr/>
                <p:nvPr/>
              </p:nvCxnSpPr>
              <p:spPr>
                <a:xfrm flipH="1" flipV="1">
                  <a:off x="571027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7508817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ircular Arrow 6"/>
              <p:cNvSpPr/>
              <p:nvPr/>
            </p:nvSpPr>
            <p:spPr>
              <a:xfrm rot="5400000">
                <a:off x="7108497" y="324486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294161" y="4804637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 smtClean="0">
                  <a:latin typeface="Karla" charset="0"/>
                  <a:ea typeface="Karla" charset="0"/>
                  <a:cs typeface="Karla" charset="0"/>
                </a:rPr>
                <a:t>ne </a:t>
              </a:r>
              <a:r>
                <a:rPr lang="en-US" dirty="0" smtClean="0">
                  <a:latin typeface="Karla" charset="0"/>
                  <a:ea typeface="Karla" charset="0"/>
                  <a:cs typeface="Karla" charset="0"/>
                </a:rPr>
                <a:t>to one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145793" y="2145142"/>
            <a:ext cx="726926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useless.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takes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single input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produces a single output.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 useful because the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 cell is making little use of its unique ability to remember things about its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input sequence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74</a:t>
            </a:fld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1105165" y="1470539"/>
            <a:ext cx="5143238" cy="4125246"/>
            <a:chOff x="3793728" y="1188625"/>
            <a:chExt cx="5143238" cy="4125246"/>
          </a:xfrm>
        </p:grpSpPr>
        <p:grpSp>
          <p:nvGrpSpPr>
            <p:cNvPr id="52" name="Group 51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Circular Arrow 7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1" name="TextBox 70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any to one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741129" y="2444926"/>
              <a:ext cx="896837" cy="2168050"/>
              <a:chOff x="5647819" y="2444926"/>
              <a:chExt cx="896837" cy="21680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Circular Arrow 6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Circular Arrow 61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Right Arrow 54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520153" y="1601051"/>
            <a:ext cx="46402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reads in a sequence and gives us back a single value.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Sentiment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analysis, where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network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given a piece of text and then reports on some quality inherent in the writing.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common example is to look at a movie review and determine if it was positive 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negative.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75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105166" y="1466822"/>
            <a:ext cx="5143238" cy="4125246"/>
            <a:chOff x="3793728" y="1188625"/>
            <a:chExt cx="5143238" cy="4125246"/>
          </a:xfrm>
        </p:grpSpPr>
        <p:grpSp>
          <p:nvGrpSpPr>
            <p:cNvPr id="29" name="Group 28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TextBox 72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3" name="TextBox 7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6" name="TextBox 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Straight Arrow Connector 49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o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ne to many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741129" y="1266241"/>
              <a:ext cx="892688" cy="2133265"/>
              <a:chOff x="5647819" y="1266241"/>
              <a:chExt cx="892688" cy="2133265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ircular Arrow 4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Right Arrow 31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6467950" y="2102934"/>
            <a:ext cx="52359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many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a single piece of data and produces a sequence.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 we give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the starting note for a song, and the network produces the rest of the melody for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6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76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105943" y="1466824"/>
            <a:ext cx="5143238" cy="4125246"/>
            <a:chOff x="3793728" y="1188625"/>
            <a:chExt cx="5143238" cy="4125246"/>
          </a:xfrm>
        </p:grpSpPr>
        <p:grpSp>
          <p:nvGrpSpPr>
            <p:cNvPr id="23" name="Group 22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" name="Straight Arrow Connector 32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Straight Arrow Connector 27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any to many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ircular Arrow 46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ight Arrow 47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70580" y="2217738"/>
            <a:ext cx="5724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structures are in some ways the most interesting. ﻿used for machine translation.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Predict if it will rain given some inputs.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8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77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105166" y="1465718"/>
            <a:ext cx="5143238" cy="4125246"/>
            <a:chOff x="3793728" y="1188625"/>
            <a:chExt cx="5143238" cy="4125246"/>
          </a:xfrm>
        </p:grpSpPr>
        <p:grpSp>
          <p:nvGrpSpPr>
            <p:cNvPr id="37" name="Group 36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Circular Arrow 71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any to many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ircular Arrow 6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ircular Arrow 5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Right Arrow 50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6369804" y="1543334"/>
            <a:ext cx="55012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form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be used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machine translation.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example, the English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sentence: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“The black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dog jumped over the cat”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Italian as: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“Il cane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saltò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sopra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gatto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Italia,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adjective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(black) follows the noun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“cane”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(dog), so we need to have some kind of buffer so we can produce the words in their proper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English.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0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Bidirectional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4617398"/>
          </a:xfrm>
        </p:spPr>
        <p:txBody>
          <a:bodyPr/>
          <a:lstStyle/>
          <a:p>
            <a:r>
              <a:rPr lang="en-US" sz="2400" dirty="0" smtClean="0"/>
              <a:t>LSTM and RNN are designed to analyze sequence of values. </a:t>
            </a:r>
          </a:p>
          <a:p>
            <a:endParaRPr lang="en-US" sz="2400" dirty="0"/>
          </a:p>
          <a:p>
            <a:r>
              <a:rPr lang="en-US" sz="2400" dirty="0"/>
              <a:t>For </a:t>
            </a:r>
            <a:r>
              <a:rPr lang="en-US" sz="2400" dirty="0" smtClean="0"/>
              <a:t>example</a:t>
            </a:r>
            <a:r>
              <a:rPr lang="en-US" sz="2400" dirty="0"/>
              <a:t>: ﻿</a:t>
            </a:r>
            <a:r>
              <a:rPr lang="en-US" sz="2400" i="1" dirty="0" smtClean="0">
                <a:solidFill>
                  <a:srgbClr val="C00000"/>
                </a:solidFill>
              </a:rPr>
              <a:t>Patrick said </a:t>
            </a:r>
            <a:r>
              <a:rPr lang="en-US" sz="2400" i="1" dirty="0">
                <a:solidFill>
                  <a:srgbClr val="C00000"/>
                </a:solidFill>
              </a:rPr>
              <a:t>he needs a </a:t>
            </a:r>
            <a:r>
              <a:rPr lang="en-US" sz="2400" i="1" dirty="0" smtClean="0">
                <a:solidFill>
                  <a:srgbClr val="C00000"/>
                </a:solidFill>
              </a:rPr>
              <a:t>vacation. 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 means </a:t>
            </a:r>
            <a:r>
              <a:rPr lang="en-US" sz="2400" i="1" dirty="0">
                <a:solidFill>
                  <a:srgbClr val="C00000"/>
                </a:solidFill>
              </a:rPr>
              <a:t>Patrick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we know this because </a:t>
            </a:r>
            <a:r>
              <a:rPr lang="en-US" sz="2400" i="1" dirty="0">
                <a:solidFill>
                  <a:srgbClr val="C00000"/>
                </a:solidFill>
              </a:rPr>
              <a:t>Patrick </a:t>
            </a:r>
            <a:r>
              <a:rPr lang="en-US" sz="2400" i="1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was before the word </a:t>
            </a:r>
            <a:r>
              <a:rPr lang="en-US" sz="2400" i="1" dirty="0" smtClean="0">
                <a:solidFill>
                  <a:srgbClr val="C00000"/>
                </a:solidFill>
              </a:rPr>
              <a:t>he. </a:t>
            </a:r>
          </a:p>
          <a:p>
            <a:endParaRPr lang="en-US" sz="2400" i="1" dirty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However consider the following sentence: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He needs to work </a:t>
            </a:r>
            <a:r>
              <a:rPr lang="en-US" sz="2400" i="1" dirty="0" smtClean="0">
                <a:solidFill>
                  <a:srgbClr val="C00000"/>
                </a:solidFill>
              </a:rPr>
              <a:t>more</a:t>
            </a:r>
            <a:r>
              <a:rPr lang="en-US" sz="2400" i="1" dirty="0">
                <a:solidFill>
                  <a:srgbClr val="C00000"/>
                </a:solidFill>
              </a:rPr>
              <a:t>, Pavlos said about Patrick</a:t>
            </a:r>
            <a:r>
              <a:rPr lang="en-US" sz="2400" i="1" dirty="0" smtClean="0">
                <a:solidFill>
                  <a:srgbClr val="C00000"/>
                </a:solidFill>
              </a:rPr>
              <a:t>.</a:t>
            </a:r>
          </a:p>
          <a:p>
            <a:endParaRPr lang="en-US" sz="2400" i="1" dirty="0" smtClean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Bidirectional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or BRNN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 bidirectional LSTM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BLSTM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using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 units.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Bidirectional (</a:t>
            </a:r>
            <a:r>
              <a:rPr lang="en-US" sz="3200" dirty="0" err="1" smtClean="0"/>
              <a:t>cond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79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704425" y="927618"/>
            <a:ext cx="5315368" cy="4709703"/>
            <a:chOff x="2965033" y="836178"/>
            <a:chExt cx="5315368" cy="4709703"/>
          </a:xfrm>
        </p:grpSpPr>
        <p:sp>
          <p:nvSpPr>
            <p:cNvPr id="89" name="Rounded Rectangle 88"/>
            <p:cNvSpPr/>
            <p:nvPr/>
          </p:nvSpPr>
          <p:spPr>
            <a:xfrm>
              <a:off x="2965033" y="1585432"/>
              <a:ext cx="5315368" cy="3608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>
              <a:endCxn id="105" idx="2"/>
            </p:cNvCxnSpPr>
            <p:nvPr/>
          </p:nvCxnSpPr>
          <p:spPr>
            <a:xfrm flipH="1" flipV="1">
              <a:off x="6578940" y="1495345"/>
              <a:ext cx="58086" cy="195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104" idx="2"/>
            </p:cNvCxnSpPr>
            <p:nvPr/>
          </p:nvCxnSpPr>
          <p:spPr>
            <a:xfrm flipH="1" flipV="1">
              <a:off x="5116040" y="1481200"/>
              <a:ext cx="68212" cy="189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335351" y="836178"/>
              <a:ext cx="4447246" cy="4309784"/>
              <a:chOff x="3622726" y="965822"/>
              <a:chExt cx="4447246" cy="43097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622726" y="967272"/>
                <a:ext cx="1570360" cy="4295513"/>
                <a:chOff x="6434085" y="1602334"/>
                <a:chExt cx="1570360" cy="4295513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6434085" y="1602334"/>
                  <a:ext cx="1570360" cy="4295513"/>
                  <a:chOff x="4626569" y="1874869"/>
                  <a:chExt cx="1570360" cy="4295513"/>
                </a:xfrm>
              </p:grpSpPr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386829" y="4433874"/>
                    <a:ext cx="425341" cy="17365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67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6" name="Straight Arrow Connector 65"/>
                <p:cNvCxnSpPr>
                  <a:endCxn id="103" idx="2"/>
                </p:cNvCxnSpPr>
                <p:nvPr/>
              </p:nvCxnSpPr>
              <p:spPr>
                <a:xfrm flipH="1" flipV="1">
                  <a:off x="6815033" y="2278440"/>
                  <a:ext cx="703123" cy="7402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ircular Arrow 66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79490" y="965822"/>
                <a:ext cx="1554327" cy="2433684"/>
                <a:chOff x="4986180" y="965822"/>
                <a:chExt cx="1554327" cy="243368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/>
                <p:cNvCxnSpPr>
                  <a:endCxn id="104" idx="2"/>
                </p:cNvCxnSpPr>
                <p:nvPr/>
              </p:nvCxnSpPr>
              <p:spPr>
                <a:xfrm flipH="1" flipV="1">
                  <a:off x="5310105" y="1610844"/>
                  <a:ext cx="732782" cy="7570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634425" y="971341"/>
                <a:ext cx="1435547" cy="4304265"/>
                <a:chOff x="5104960" y="974218"/>
                <a:chExt cx="1435547" cy="430426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10371" y="3526276"/>
                  <a:ext cx="308801" cy="1752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endCxn id="105" idx="2"/>
                </p:cNvCxnSpPr>
                <p:nvPr/>
              </p:nvCxnSpPr>
              <p:spPr>
                <a:xfrm flipH="1" flipV="1">
                  <a:off x="5336850" y="1627866"/>
                  <a:ext cx="711156" cy="764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ircular Arrow 57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Right Arrow 50"/>
              <p:cNvSpPr/>
              <p:nvPr/>
            </p:nvSpPr>
            <p:spPr>
              <a:xfrm rot="10800000">
                <a:off x="531979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0800000"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3001609" y="3848115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5638474" y="3442189"/>
              <a:ext cx="325344" cy="169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319954" y="1513734"/>
              <a:ext cx="3983088" cy="4032147"/>
              <a:chOff x="4300398" y="492795"/>
              <a:chExt cx="3983088" cy="403214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00398" y="492795"/>
                <a:ext cx="1099468" cy="4016449"/>
                <a:chOff x="7111757" y="1127857"/>
                <a:chExt cx="1099468" cy="401644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111757" y="3079988"/>
                  <a:ext cx="1099468" cy="2064318"/>
                  <a:chOff x="5304241" y="3352523"/>
                  <a:chExt cx="1099468" cy="2064318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 flipV="1">
                    <a:off x="5812170" y="4433873"/>
                    <a:ext cx="267728" cy="585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Straight Arrow Connector 39"/>
                <p:cNvCxnSpPr>
                  <a:endCxn id="103" idx="2"/>
                </p:cNvCxnSpPr>
                <p:nvPr/>
              </p:nvCxnSpPr>
              <p:spPr>
                <a:xfrm flipH="1" flipV="1">
                  <a:off x="7508102" y="1127857"/>
                  <a:ext cx="72628" cy="18787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ircular Arrow 40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41129" y="2444926"/>
                <a:ext cx="1232504" cy="2080016"/>
                <a:chOff x="5647819" y="2444926"/>
                <a:chExt cx="1232504" cy="208001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flipH="1" flipV="1">
                  <a:off x="6119172" y="3553986"/>
                  <a:ext cx="400764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ircular Arrow 34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177284" y="2442049"/>
                <a:ext cx="1106202" cy="2080016"/>
                <a:chOff x="5647819" y="2444926"/>
                <a:chExt cx="1106202" cy="2080016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>
                  <a:stCxn id="26" idx="0"/>
                </p:cNvCxnSpPr>
                <p:nvPr/>
              </p:nvCxnSpPr>
              <p:spPr>
                <a:xfrm flipH="1" flipV="1">
                  <a:off x="6119172" y="3553986"/>
                  <a:ext cx="384268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Right Arrow 21"/>
              <p:cNvSpPr/>
              <p:nvPr/>
            </p:nvSpPr>
            <p:spPr>
              <a:xfrm>
                <a:off x="529208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ight Arrow 86"/>
            <p:cNvSpPr/>
            <p:nvPr/>
          </p:nvSpPr>
          <p:spPr>
            <a:xfrm rot="10800000">
              <a:off x="7892568" y="266403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7453" y="384705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revious state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198482" y="262491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revious state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341566" y="1387949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741307" y="1355415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204207" y="1369560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1221913" y="1891762"/>
            <a:ext cx="892688" cy="3372592"/>
            <a:chOff x="1014100" y="1988747"/>
            <a:chExt cx="892688" cy="3372592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14100" y="1988747"/>
              <a:ext cx="892688" cy="3372592"/>
              <a:chOff x="7046440" y="1875446"/>
              <a:chExt cx="892688" cy="337259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/>
                <p:cNvCxnSpPr/>
                <p:nvPr/>
              </p:nvCxnSpPr>
              <p:spPr>
                <a:xfrm flipH="1" flipV="1">
                  <a:off x="568256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Arrow Connector 132"/>
              <p:cNvCxnSpPr/>
              <p:nvPr/>
            </p:nvCxnSpPr>
            <p:spPr>
              <a:xfrm flipH="1" flipV="1">
                <a:off x="7474311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ircular Arrow 133"/>
              <p:cNvSpPr/>
              <p:nvPr/>
            </p:nvSpPr>
            <p:spPr>
              <a:xfrm>
                <a:off x="7242325" y="3182867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Circular Arrow 138"/>
            <p:cNvSpPr/>
            <p:nvPr/>
          </p:nvSpPr>
          <p:spPr>
            <a:xfrm flipV="1">
              <a:off x="1206189" y="3349492"/>
              <a:ext cx="534504" cy="5646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2671871" y="1270690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80141" y="1108840"/>
            <a:ext cx="232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﻿symbol for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BRNN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1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smtClean="0"/>
              <a:t>can my </a:t>
            </a:r>
            <a:r>
              <a:rPr lang="en-US" sz="3200" dirty="0" smtClean="0"/>
              <a:t>NN do</a:t>
            </a:r>
            <a:r>
              <a:rPr lang="en-US" sz="3200" dirty="0"/>
              <a:t>?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0C5F521-5542-9E48-B44D-77C9198E22B0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Karla" pitchFamily="2" charset="0"/>
                <a:ea typeface="Karla" pitchFamily="2" charset="0"/>
              </a:rPr>
              <a:t>NN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xmlns="" id="{E4B65683-7BB3-3B47-ABB4-BB3A3B2E317B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xmlns="" id="{1CADD940-3B0C-9248-BECA-F899803E7F43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83ACAD3-CF57-EE44-998E-FC042BB30D7D}"/>
              </a:ext>
            </a:extLst>
          </p:cNvPr>
          <p:cNvSpPr txBox="1"/>
          <p:nvPr/>
        </p:nvSpPr>
        <p:spPr>
          <a:xfrm>
            <a:off x="7473445" y="3670711"/>
            <a:ext cx="512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pitchFamily="2" charset="0"/>
                <a:ea typeface="Karla" pitchFamily="2" charset="0"/>
              </a:rPr>
              <a:t>[George</a:t>
            </a:r>
            <a:r>
              <a:rPr lang="en-US" sz="2400" dirty="0">
                <a:latin typeface="Karla" pitchFamily="2" charset="0"/>
                <a:ea typeface="Karla" pitchFamily="2" charset="0"/>
              </a:rPr>
              <a:t>, Mary, Tom, Suzie]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AD92F2B-2A39-084A-8DDD-5A61124B5EE0}"/>
              </a:ext>
            </a:extLst>
          </p:cNvPr>
          <p:cNvSpPr/>
          <p:nvPr/>
        </p:nvSpPr>
        <p:spPr>
          <a:xfrm rot="3232745">
            <a:off x="2329731" y="4427630"/>
            <a:ext cx="77676" cy="778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8BEDFEB-C587-D247-9FCF-4F7AB53A9CAE}"/>
              </a:ext>
            </a:extLst>
          </p:cNvPr>
          <p:cNvSpPr/>
          <p:nvPr/>
        </p:nvSpPr>
        <p:spPr>
          <a:xfrm rot="5400000">
            <a:off x="2372137" y="4729993"/>
            <a:ext cx="192966" cy="77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1B17CA5-36FD-414E-80D2-D37B343C9276}"/>
              </a:ext>
            </a:extLst>
          </p:cNvPr>
          <p:cNvGrpSpPr/>
          <p:nvPr/>
        </p:nvGrpSpPr>
        <p:grpSpPr>
          <a:xfrm>
            <a:off x="1717079" y="2247405"/>
            <a:ext cx="2127512" cy="2825988"/>
            <a:chOff x="1717079" y="2247405"/>
            <a:chExt cx="2127512" cy="282598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DF6D8148-964B-B040-A953-A8DFBDC04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51" t="54239" r="47048" b="5524"/>
            <a:stretch/>
          </p:blipFill>
          <p:spPr>
            <a:xfrm>
              <a:off x="2859866" y="2247405"/>
              <a:ext cx="984725" cy="16541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1192C67B-313D-A448-880F-CB5E49250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204" t="4027" r="10486" b="53481"/>
            <a:stretch/>
          </p:blipFill>
          <p:spPr>
            <a:xfrm>
              <a:off x="2507185" y="2663324"/>
              <a:ext cx="750151" cy="167066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7AB326BC-1149-DC42-9712-7F284DF8E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423" t="51947" r="47456" b="6121"/>
            <a:stretch/>
          </p:blipFill>
          <p:spPr>
            <a:xfrm>
              <a:off x="2160741" y="3079244"/>
              <a:ext cx="782876" cy="165414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1A43BDC6-AA7E-3149-863D-F74EC0B129D2}"/>
                </a:ext>
              </a:extLst>
            </p:cNvPr>
            <p:cNvGrpSpPr/>
            <p:nvPr/>
          </p:nvGrpSpPr>
          <p:grpSpPr>
            <a:xfrm>
              <a:off x="1717079" y="3507860"/>
              <a:ext cx="791964" cy="1565533"/>
              <a:chOff x="1717079" y="3507860"/>
              <a:chExt cx="791964" cy="156553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xmlns="" id="{F3A92746-2C81-1A4B-A7C7-79603CC4F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5920" t="52135" r="7029" b="6273"/>
              <a:stretch/>
            </p:blipFill>
            <p:spPr>
              <a:xfrm>
                <a:off x="1717079" y="3507860"/>
                <a:ext cx="790106" cy="1565533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AC772BF0-64BA-E942-BB5B-7B4F8996BED1}"/>
                  </a:ext>
                </a:extLst>
              </p:cNvPr>
              <p:cNvSpPr/>
              <p:nvPr/>
            </p:nvSpPr>
            <p:spPr>
              <a:xfrm rot="3494816">
                <a:off x="2386120" y="4307953"/>
                <a:ext cx="115845" cy="1300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694401DD-BA20-CF48-9AB1-644BF6B221DD}"/>
                  </a:ext>
                </a:extLst>
              </p:cNvPr>
              <p:cNvSpPr/>
              <p:nvPr/>
            </p:nvSpPr>
            <p:spPr>
              <a:xfrm rot="6834961">
                <a:off x="2336254" y="4677448"/>
                <a:ext cx="192966" cy="77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206BABD7-DF30-F940-BBEF-11401BE54E15}"/>
                  </a:ext>
                </a:extLst>
              </p:cNvPr>
              <p:cNvSpPr/>
              <p:nvPr/>
            </p:nvSpPr>
            <p:spPr>
              <a:xfrm rot="5400000">
                <a:off x="2386238" y="4517558"/>
                <a:ext cx="192966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9220B6F3-6559-6B40-8F27-BDEAB6F97C75}"/>
              </a:ext>
            </a:extLst>
          </p:cNvPr>
          <p:cNvSpPr/>
          <p:nvPr/>
        </p:nvSpPr>
        <p:spPr>
          <a:xfrm rot="7094395">
            <a:off x="2298145" y="4622088"/>
            <a:ext cx="124870" cy="66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818" y="1413164"/>
            <a:ext cx="9720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Training: Present to the NN examples and learn from them.</a:t>
            </a:r>
          </a:p>
        </p:txBody>
      </p:sp>
    </p:spTree>
    <p:extLst>
      <p:ext uri="{BB962C8B-B14F-4D97-AF65-F5344CB8AC3E}">
        <p14:creationId xmlns:p14="http://schemas.microsoft.com/office/powerpoint/2010/main" val="8820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Deep RNN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LSTM units can be arranged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layers, so that each the output of each unit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the input to the other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ach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 feeds the LSTM on the next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of a feature is fed to the first LSTM, which processes that data and produces an output (and a new state for itself).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is fed to the next LSTM, which does the same thing, and the next, and so on.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second time step arrives at the first LSTM, and the process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repeats.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Deep RNN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81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Skip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Add additional </a:t>
            </a:r>
            <a:r>
              <a:rPr lang="en-US" sz="2400" dirty="0">
                <a:solidFill>
                  <a:srgbClr val="0000FF"/>
                </a:solidFill>
              </a:rPr>
              <a:t>connections between units </a:t>
            </a:r>
            <a:r>
              <a:rPr lang="en-US" sz="2400" i="1" dirty="0">
                <a:solidFill>
                  <a:srgbClr val="0000FF"/>
                </a:solidFill>
              </a:rPr>
              <a:t>d</a:t>
            </a:r>
            <a:r>
              <a:rPr lang="en-US" sz="2400" dirty="0">
                <a:solidFill>
                  <a:srgbClr val="0000FF"/>
                </a:solidFill>
              </a:rPr>
              <a:t> time steps </a:t>
            </a:r>
            <a:r>
              <a:rPr lang="en-US" sz="2400" dirty="0">
                <a:solidFill>
                  <a:srgbClr val="000000"/>
                </a:solidFill>
              </a:rPr>
              <a:t>apart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Creating paths through time where gradients neither vanish or explode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82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9718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-1</a:t>
            </a:r>
          </a:p>
        </p:txBody>
      </p:sp>
      <p:sp>
        <p:nvSpPr>
          <p:cNvPr id="5" name="Oval 4"/>
          <p:cNvSpPr/>
          <p:nvPr/>
        </p:nvSpPr>
        <p:spPr>
          <a:xfrm>
            <a:off x="55626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81280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+1</a:t>
            </a:r>
            <a:endParaRPr lang="en-US" sz="2800" i="1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39116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24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4" idx="0"/>
          </p:cNvCxnSpPr>
          <p:nvPr/>
        </p:nvCxnSpPr>
        <p:spPr>
          <a:xfrm rot="5400000" flipH="1" flipV="1">
            <a:off x="4121152" y="3536951"/>
            <a:ext cx="1117601" cy="2476500"/>
          </a:xfrm>
          <a:prstGeom prst="curvedConnector2">
            <a:avLst/>
          </a:prstGeom>
          <a:ln w="38100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0"/>
          </p:cNvCxnSpPr>
          <p:nvPr/>
        </p:nvCxnSpPr>
        <p:spPr>
          <a:xfrm rot="16200000" flipV="1">
            <a:off x="6699251" y="3435351"/>
            <a:ext cx="1117600" cy="2679700"/>
          </a:xfrm>
          <a:prstGeom prst="curvedConnector2">
            <a:avLst/>
          </a:prstGeom>
          <a:ln w="38100" cmpd="sng">
            <a:headEnd type="triangle" w="lg" len="lg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Linear self-connections</a:t>
            </a:r>
          </a:p>
          <a:p>
            <a:r>
              <a:rPr lang="en-US" sz="2400" dirty="0"/>
              <a:t>Maintain </a:t>
            </a:r>
            <a:r>
              <a:rPr lang="en-US" sz="2400" dirty="0">
                <a:solidFill>
                  <a:srgbClr val="0000FF"/>
                </a:solidFill>
              </a:rPr>
              <a:t>cell state</a:t>
            </a:r>
            <a:r>
              <a:rPr lang="en-US" sz="2400" dirty="0"/>
              <a:t>: running average of past hidden activations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80" y="520531"/>
            <a:ext cx="10972800" cy="767276"/>
          </a:xfrm>
        </p:spPr>
        <p:txBody>
          <a:bodyPr/>
          <a:lstStyle/>
          <a:p>
            <a:r>
              <a:rPr lang="en-US" dirty="0"/>
              <a:t>Standard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762609"/>
            <a:ext cx="9144000" cy="34218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211639" y="5534026"/>
          <a:ext cx="41687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3" name="Equation" r:id="rId5" imgW="1701800" imgH="444500" progId="Equation.3">
                  <p:embed/>
                </p:oleObj>
              </mc:Choice>
              <mc:Fallback>
                <p:oleObj name="Equation" r:id="rId5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34026"/>
                        <a:ext cx="416877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4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32086"/>
            <a:ext cx="9144000" cy="342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22" y="364673"/>
            <a:ext cx="10972800" cy="767276"/>
          </a:xfrm>
        </p:spPr>
        <p:txBody>
          <a:bodyPr/>
          <a:lstStyle/>
          <a:p>
            <a:r>
              <a:rPr lang="en-US" dirty="0"/>
              <a:t>Leaky Unit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85</a:t>
            </a:fld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058834" y="1726253"/>
            <a:ext cx="687865" cy="189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233792" y="1928290"/>
            <a:ext cx="0" cy="13067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746698" y="1417639"/>
            <a:ext cx="612648" cy="6104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30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50514" y="1726252"/>
            <a:ext cx="0" cy="15087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344680" y="1745209"/>
            <a:ext cx="11887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58833" y="1726252"/>
            <a:ext cx="0" cy="150876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211639" y="5544610"/>
          <a:ext cx="41687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7" name="Equation" r:id="rId5" imgW="1701800" imgH="469900" progId="Equation.3">
                  <p:embed/>
                </p:oleObj>
              </mc:Choice>
              <mc:Fallback>
                <p:oleObj name="Equation" r:id="rId5" imgW="1701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44610"/>
                        <a:ext cx="41687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8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 flipV="1">
            <a:off x="6181129" y="3282427"/>
            <a:ext cx="334386" cy="1828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can my </a:t>
            </a:r>
            <a:r>
              <a:rPr lang="en-US" sz="3200" dirty="0" smtClean="0"/>
              <a:t>NN </a:t>
            </a:r>
            <a:r>
              <a:rPr lang="en-US" sz="3200" dirty="0"/>
              <a:t>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CCC1A49-5D66-1443-AD4A-C75D5F5A3838}"/>
              </a:ext>
            </a:extLst>
          </p:cNvPr>
          <p:cNvSpPr/>
          <p:nvPr/>
        </p:nvSpPr>
        <p:spPr>
          <a:xfrm>
            <a:off x="4972466" y="1731364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Karla" pitchFamily="2" charset="0"/>
                <a:ea typeface="Karla" pitchFamily="2" charset="0"/>
              </a:rPr>
              <a:t>NN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xmlns="" id="{C9C9F16D-A878-4D4D-85C9-09982F61CC15}"/>
              </a:ext>
            </a:extLst>
          </p:cNvPr>
          <p:cNvSpPr/>
          <p:nvPr/>
        </p:nvSpPr>
        <p:spPr>
          <a:xfrm rot="5400000">
            <a:off x="3697023" y="236565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xmlns="" id="{932940C4-34FC-6C4E-AB4B-077E6DD3D454}"/>
              </a:ext>
            </a:extLst>
          </p:cNvPr>
          <p:cNvSpPr/>
          <p:nvPr/>
        </p:nvSpPr>
        <p:spPr>
          <a:xfrm rot="5400000">
            <a:off x="6509242" y="2356457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1E8F85B-C78E-D54F-9B00-00AA580E57CE}"/>
              </a:ext>
            </a:extLst>
          </p:cNvPr>
          <p:cNvSpPr txBox="1"/>
          <p:nvPr/>
        </p:nvSpPr>
        <p:spPr>
          <a:xfrm>
            <a:off x="8027233" y="2373767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pitchFamily="2" charset="0"/>
                <a:ea typeface="Karla" pitchFamily="2" charset="0"/>
              </a:rPr>
              <a:t>George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C512385-FFA5-254B-A1D4-34D160A6CFDE}"/>
              </a:ext>
            </a:extLst>
          </p:cNvPr>
          <p:cNvSpPr/>
          <p:nvPr/>
        </p:nvSpPr>
        <p:spPr>
          <a:xfrm>
            <a:off x="4972466" y="4061196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Karla" pitchFamily="2" charset="0"/>
                <a:ea typeface="Karla" pitchFamily="2" charset="0"/>
              </a:rPr>
              <a:t>NN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xmlns="" id="{B0A38152-5546-C74C-B9A6-F42E745A0B39}"/>
              </a:ext>
            </a:extLst>
          </p:cNvPr>
          <p:cNvSpPr/>
          <p:nvPr/>
        </p:nvSpPr>
        <p:spPr>
          <a:xfrm rot="5400000">
            <a:off x="3697023" y="4695490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xmlns="" id="{C6F50995-A27E-AC42-B252-C02849FF2B88}"/>
              </a:ext>
            </a:extLst>
          </p:cNvPr>
          <p:cNvSpPr/>
          <p:nvPr/>
        </p:nvSpPr>
        <p:spPr>
          <a:xfrm rot="5400000">
            <a:off x="6509242" y="468628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6B18E16-D907-B84D-B1A2-2FE14C027ABC}"/>
              </a:ext>
            </a:extLst>
          </p:cNvPr>
          <p:cNvSpPr txBox="1"/>
          <p:nvPr/>
        </p:nvSpPr>
        <p:spPr>
          <a:xfrm>
            <a:off x="8027233" y="4711394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pitchFamily="2" charset="0"/>
                <a:ea typeface="Karla" pitchFamily="2" charset="0"/>
              </a:rPr>
              <a:t>Mary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319E38DB-D4DB-D34B-A7E5-9CD3594F3CD2}"/>
              </a:ext>
            </a:extLst>
          </p:cNvPr>
          <p:cNvGrpSpPr/>
          <p:nvPr/>
        </p:nvGrpSpPr>
        <p:grpSpPr>
          <a:xfrm>
            <a:off x="2168951" y="1731364"/>
            <a:ext cx="1273997" cy="1654140"/>
            <a:chOff x="2168951" y="1731364"/>
            <a:chExt cx="1273997" cy="16541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2168951" y="1731364"/>
              <a:ext cx="1273997" cy="165414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1EC6BC9-0926-7F4C-9F95-4DA570CC1F6C}"/>
                </a:ext>
              </a:extLst>
            </p:cNvPr>
            <p:cNvSpPr/>
            <p:nvPr/>
          </p:nvSpPr>
          <p:spPr>
            <a:xfrm rot="3049164">
              <a:off x="2935834" y="2702276"/>
              <a:ext cx="413064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2273B7E8-8C4B-4141-B227-C756445680F5}"/>
                </a:ext>
              </a:extLst>
            </p:cNvPr>
            <p:cNvSpPr/>
            <p:nvPr/>
          </p:nvSpPr>
          <p:spPr>
            <a:xfrm rot="6834961">
              <a:off x="2930696" y="2738122"/>
              <a:ext cx="465302" cy="271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C356807-3FB7-8941-94AB-50B59AF4CDBE}"/>
                </a:ext>
              </a:extLst>
            </p:cNvPr>
            <p:cNvSpPr/>
            <p:nvPr/>
          </p:nvSpPr>
          <p:spPr>
            <a:xfrm rot="2641231">
              <a:off x="2863632" y="2689054"/>
              <a:ext cx="98512" cy="102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D16A862E-6FF9-F94E-A231-EEA2CFE3097B}"/>
                </a:ext>
              </a:extLst>
            </p:cNvPr>
            <p:cNvSpPr/>
            <p:nvPr/>
          </p:nvSpPr>
          <p:spPr>
            <a:xfrm rot="1604392">
              <a:off x="2875076" y="2891001"/>
              <a:ext cx="98512" cy="898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1ABBBB06-EB88-0E45-8764-CA784241D3FF}"/>
              </a:ext>
            </a:extLst>
          </p:cNvPr>
          <p:cNvGrpSpPr/>
          <p:nvPr/>
        </p:nvGrpSpPr>
        <p:grpSpPr>
          <a:xfrm>
            <a:off x="2168951" y="4079598"/>
            <a:ext cx="1263723" cy="1654140"/>
            <a:chOff x="2168951" y="4079598"/>
            <a:chExt cx="1263723" cy="165414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2AD1B3BC-7420-0947-B6D5-10A9EDA01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9" t="53072" r="1697" b="6691"/>
            <a:stretch/>
          </p:blipFill>
          <p:spPr>
            <a:xfrm>
              <a:off x="2168951" y="4079598"/>
              <a:ext cx="1263723" cy="165414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5728C781-6D2E-A447-B427-D2D731CA908A}"/>
                </a:ext>
              </a:extLst>
            </p:cNvPr>
            <p:cNvSpPr/>
            <p:nvPr/>
          </p:nvSpPr>
          <p:spPr>
            <a:xfrm rot="2641231">
              <a:off x="2962073" y="5033847"/>
              <a:ext cx="79761" cy="8095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9BCA1FC8-56C0-6144-B395-BCDB63285B2E}"/>
                </a:ext>
              </a:extLst>
            </p:cNvPr>
            <p:cNvSpPr/>
            <p:nvPr/>
          </p:nvSpPr>
          <p:spPr>
            <a:xfrm rot="1604392">
              <a:off x="3002741" y="5223158"/>
              <a:ext cx="77676" cy="778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7B112EF4-1EA3-A347-821F-60DDCE3AEA25}"/>
                </a:ext>
              </a:extLst>
            </p:cNvPr>
            <p:cNvSpPr/>
            <p:nvPr/>
          </p:nvSpPr>
          <p:spPr>
            <a:xfrm rot="2894751">
              <a:off x="3044229" y="5019451"/>
              <a:ext cx="362052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0B3E1BEE-840B-2043-B1E9-970F64AE43DE}"/>
                </a:ext>
              </a:extLst>
            </p:cNvPr>
            <p:cNvSpPr/>
            <p:nvPr/>
          </p:nvSpPr>
          <p:spPr>
            <a:xfrm rot="6834961">
              <a:off x="3000535" y="5093860"/>
              <a:ext cx="465302" cy="205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12489" y="1100021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Given an example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25775</TotalTime>
  <Words>3817</Words>
  <Application>Microsoft Macintosh PowerPoint</Application>
  <PresentationFormat>Widescreen</PresentationFormat>
  <Paragraphs>991</Paragraphs>
  <Slides>85</Slides>
  <Notes>84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Calibri</vt:lpstr>
      <vt:lpstr>Cambria Math</vt:lpstr>
      <vt:lpstr>Karla</vt:lpstr>
      <vt:lpstr>Mangal</vt:lpstr>
      <vt:lpstr>Times New Roman</vt:lpstr>
      <vt:lpstr>Ubuntu</vt:lpstr>
      <vt:lpstr>Zapf Dingbats</vt:lpstr>
      <vt:lpstr>Arial</vt:lpstr>
      <vt:lpstr>GEC_template</vt:lpstr>
      <vt:lpstr>Equation</vt:lpstr>
      <vt:lpstr>Lecture 10: Recurrent Neural Networks</vt:lpstr>
      <vt:lpstr>Sequence Modeling: Handwritten Text Translation</vt:lpstr>
      <vt:lpstr>Sequence Modeling: Text-to-Speech</vt:lpstr>
      <vt:lpstr>Sequence Modeling: Machine Translation</vt:lpstr>
      <vt:lpstr>Rapping-neural-network</vt:lpstr>
      <vt:lpstr>Outline</vt:lpstr>
      <vt:lpstr>Outline</vt:lpstr>
      <vt:lpstr>What can my NN do? </vt:lpstr>
      <vt:lpstr>What can my NN do?</vt:lpstr>
      <vt:lpstr>What my NN can NOT do? </vt:lpstr>
      <vt:lpstr>Learn from previous examples </vt:lpstr>
      <vt:lpstr>Recurrent Neural Network (RNN) </vt:lpstr>
      <vt:lpstr>Recurrent Neural Network (RNN) </vt:lpstr>
      <vt:lpstr>Recurrent Neural Network (RNN) </vt:lpstr>
      <vt:lpstr>RNN – Another Example with Text</vt:lpstr>
      <vt:lpstr>Sequences</vt:lpstr>
      <vt:lpstr>Sequences</vt:lpstr>
      <vt:lpstr>Sequences</vt:lpstr>
      <vt:lpstr>Sequences</vt:lpstr>
      <vt:lpstr>Sequences</vt:lpstr>
      <vt:lpstr>Windowed dataset </vt:lpstr>
      <vt:lpstr>Why not CNNs or MLPs?</vt:lpstr>
      <vt:lpstr>Windowed dataset </vt:lpstr>
      <vt:lpstr>Outline</vt:lpstr>
      <vt:lpstr>Memory</vt:lpstr>
      <vt:lpstr>Memory</vt:lpstr>
      <vt:lpstr>Memory</vt:lpstr>
      <vt:lpstr>Memory</vt:lpstr>
      <vt:lpstr>Memory</vt:lpstr>
      <vt:lpstr>Memory</vt:lpstr>
      <vt:lpstr>Building an RNN</vt:lpstr>
      <vt:lpstr>Outline</vt:lpstr>
      <vt:lpstr>Structure of an RNN cell</vt:lpstr>
      <vt:lpstr>PowerPoint Presentation</vt:lpstr>
      <vt:lpstr>Outline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PowerPoint Presentation</vt:lpstr>
      <vt:lpstr>Backprop Through Time</vt:lpstr>
      <vt:lpstr>Gradient Clipping</vt:lpstr>
      <vt:lpstr>Gradient Clipping</vt:lpstr>
      <vt:lpstr>Outline</vt:lpstr>
      <vt:lpstr>Long-term Dependencies</vt:lpstr>
      <vt:lpstr>Long Short-Term Memory</vt:lpstr>
      <vt:lpstr>Notation</vt:lpstr>
      <vt:lpstr>Simple RNN again </vt:lpstr>
      <vt:lpstr>Simple RNN again </vt:lpstr>
      <vt:lpstr>Simple RNN again: Memories</vt:lpstr>
      <vt:lpstr>Simple RNN again: Memories - Forgetting</vt:lpstr>
      <vt:lpstr>Simple RNN again: New Events</vt:lpstr>
      <vt:lpstr>Simple RNN again: New Events Weighted</vt:lpstr>
      <vt:lpstr>Simple RNN again: Updated memories </vt:lpstr>
      <vt:lpstr>Ref</vt:lpstr>
      <vt:lpstr>PowerPoint Presentation</vt:lpstr>
      <vt:lpstr>RNN</vt:lpstr>
      <vt:lpstr>RNN + Memory</vt:lpstr>
      <vt:lpstr>RNN + Memory +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Structures</vt:lpstr>
      <vt:lpstr>RNN Structures (cont)</vt:lpstr>
      <vt:lpstr>RNN Structures (cont)</vt:lpstr>
      <vt:lpstr>RNN Structures (cont)</vt:lpstr>
      <vt:lpstr>RNN Structures (cont)</vt:lpstr>
      <vt:lpstr>Bidirectional </vt:lpstr>
      <vt:lpstr>Bidirectional (cond) </vt:lpstr>
      <vt:lpstr>Deep RNN</vt:lpstr>
      <vt:lpstr>Deep RNN</vt:lpstr>
      <vt:lpstr>Skip Connections</vt:lpstr>
      <vt:lpstr>Leaky Units</vt:lpstr>
      <vt:lpstr>Standard RNN</vt:lpstr>
      <vt:lpstr>Leaky Unit 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Networks</dc:title>
  <dc:creator>Harikrishna Narasimhan</dc:creator>
  <cp:lastModifiedBy>Microsoft Office User</cp:lastModifiedBy>
  <cp:revision>436</cp:revision>
  <cp:lastPrinted>2019-03-04T17:51:08Z</cp:lastPrinted>
  <dcterms:created xsi:type="dcterms:W3CDTF">2017-12-12T22:14:23Z</dcterms:created>
  <dcterms:modified xsi:type="dcterms:W3CDTF">2019-03-04T18:07:00Z</dcterms:modified>
</cp:coreProperties>
</file>